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NunitoSemiBold-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7118ab11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7118ab11e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9" name="Google Shape;299;g77118ab11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b61274f1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b61274f1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6" name="Google Shape;306;g8b61274f1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71e83d6d9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71e83d6d9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71e83d6d9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2a427721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2a427721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72a427721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72a427721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2a4277210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g72a427721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1924041b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1924041b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 name="Google Shape;383;g71924041b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13a3fad24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13a3fad24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g713a3fad24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13a3fad24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13a3fad24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713a3fad24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714977250e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14977250e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 name="Google Shape;407;g714977250e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713a3fad24_1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13a3fad24_1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5" name="Google Shape;415;g713a3fad24_1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11a455a1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11a455a16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711a455a16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eb5ea6b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eb5ea6b6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6" name="Google Shape;186;g6eb5ea6b6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11a455a1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11a455a16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711a455a1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11a455a16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11a455a16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7" name="Google Shape;207;g711a455a16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713a3fad24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13a3fad24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713a3fad24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eb5ea6b6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eb5ea6b60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eb5ea6b60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713a3fad24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13a3fad24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6" name="Google Shape;256;g713a3fad24_1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hyperlink" Target="https://app.creately.com/diagram/lqHMym0Fl3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hyperlink" Target="https://app.creately.com/diagram/YSchDhHWG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document/d/1x8Xxp8Vz-BCeBQyLoEGFVoaYrP9Qtd0obNIMorESN14" TargetMode="External"/><Relationship Id="rId4" Type="http://schemas.openxmlformats.org/officeDocument/2006/relationships/hyperlink" Target="https://docs.google.com/presentation/d/19I7UtiUnbW5dBw7e92s8i9nJy00fDz6lsaYipTuZec0/edit#slide=id.g70c6203460_2_90" TargetMode="External"/><Relationship Id="rId5" Type="http://schemas.openxmlformats.org/officeDocument/2006/relationships/hyperlink" Target="https://xd.adobe.com/view/70230784-4471-4b9a-4428-86f594234187-0612/" TargetMode="External"/><Relationship Id="rId6" Type="http://schemas.openxmlformats.org/officeDocument/2006/relationships/hyperlink" Target="https://docs.google.com/document/d/1uJNRDQgHR3VVVjnKwfaxr3aBcMDgWXADRiXxtjRovNg" TargetMode="External"/><Relationship Id="rId7" Type="http://schemas.openxmlformats.org/officeDocument/2006/relationships/hyperlink" Target="https://docs.google.com/document/d/1cQpqMXsYrqPgaleP-_C1Xia6WQQsg8xB1V7fz6HNwh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mailto:k.nyawallow@kokonetworks.com" TargetMode="External"/><Relationship Id="rId4" Type="http://schemas.openxmlformats.org/officeDocument/2006/relationships/hyperlink" Target="mailto:m.langat@kokonetworks.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6.jpg"/><Relationship Id="rId5" Type="http://schemas.openxmlformats.org/officeDocument/2006/relationships/image" Target="../media/image25.png"/><Relationship Id="rId6" Type="http://schemas.openxmlformats.org/officeDocument/2006/relationships/image" Target="../media/image31.jpg"/><Relationship Id="rId7" Type="http://schemas.openxmlformats.org/officeDocument/2006/relationships/image" Target="../media/image30.jpg"/><Relationship Id="rId8" Type="http://schemas.openxmlformats.org/officeDocument/2006/relationships/image" Target="../media/image28.jpg"/></Relationships>
</file>

<file path=ppt/slides/_rels/slide9.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29.png"/><Relationship Id="rId12"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6.jpg"/><Relationship Id="rId5" Type="http://schemas.openxmlformats.org/officeDocument/2006/relationships/image" Target="../media/image25.png"/><Relationship Id="rId6" Type="http://schemas.openxmlformats.org/officeDocument/2006/relationships/image" Target="../media/image31.jpg"/><Relationship Id="rId7" Type="http://schemas.openxmlformats.org/officeDocument/2006/relationships/image" Target="../media/image30.jpg"/><Relationship Id="rId8"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KOKOsoko</a:t>
            </a:r>
            <a:endParaRPr/>
          </a:p>
        </p:txBody>
      </p:sp>
      <p:sp>
        <p:nvSpPr>
          <p:cNvPr id="166" name="Google Shape;166;p19"/>
          <p:cNvSpPr txBox="1"/>
          <p:nvPr>
            <p:ph idx="1" type="subTitle"/>
          </p:nvPr>
        </p:nvSpPr>
        <p:spPr>
          <a:xfrm>
            <a:off x="6257925" y="3558976"/>
            <a:ext cx="5369400" cy="1224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PoC Scoping</a:t>
            </a:r>
            <a:endParaRPr/>
          </a:p>
          <a:p>
            <a:pPr indent="0" lvl="0" marL="0" rtl="0" algn="l">
              <a:lnSpc>
                <a:spcPct val="90000"/>
              </a:lnSpc>
              <a:spcBef>
                <a:spcPts val="0"/>
              </a:spcBef>
              <a:spcAft>
                <a:spcPts val="0"/>
              </a:spcAft>
              <a:buClr>
                <a:schemeClr val="dk1"/>
              </a:buClr>
              <a:buSzPts val="2400"/>
              <a:buNone/>
            </a:pPr>
            <a:r>
              <a:t/>
            </a:r>
            <a:endParaRPr sz="2200"/>
          </a:p>
          <a:p>
            <a:pPr indent="0" lvl="0" marL="0" rtl="0" algn="l">
              <a:lnSpc>
                <a:spcPct val="90000"/>
              </a:lnSpc>
              <a:spcBef>
                <a:spcPts val="0"/>
              </a:spcBef>
              <a:spcAft>
                <a:spcPts val="0"/>
              </a:spcAft>
              <a:buClr>
                <a:schemeClr val="dk1"/>
              </a:buClr>
              <a:buSzPts val="2400"/>
              <a:buNone/>
            </a:pPr>
            <a:r>
              <a:rPr lang="en-US" sz="2200"/>
              <a:t>Updated 12-Mar-2020</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KOKOSoko Deliverables</a:t>
            </a:r>
            <a:endParaRPr/>
          </a:p>
        </p:txBody>
      </p:sp>
      <p:sp>
        <p:nvSpPr>
          <p:cNvPr id="302" name="Google Shape;302;p28"/>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Font typeface="Nunito"/>
              <a:buAutoNum type="arabicPeriod"/>
            </a:pPr>
            <a:r>
              <a:rPr b="1" lang="en-US" sz="2400"/>
              <a:t>KP App:</a:t>
            </a:r>
            <a:r>
              <a:rPr lang="en-US" sz="2400"/>
              <a:t> Send KP related info to the Special Offers webview (KP ID, Agent Shop Name, Agent Neighbourhood)</a:t>
            </a:r>
            <a:endParaRPr sz="2400"/>
          </a:p>
          <a:p>
            <a:pPr indent="-381000" lvl="0" marL="457200" rtl="0" algn="l">
              <a:lnSpc>
                <a:spcPct val="100000"/>
              </a:lnSpc>
              <a:spcBef>
                <a:spcPts val="1000"/>
              </a:spcBef>
              <a:spcAft>
                <a:spcPts val="0"/>
              </a:spcAft>
              <a:buSzPts val="2400"/>
              <a:buAutoNum type="arabicPeriod"/>
            </a:pPr>
            <a:r>
              <a:rPr b="1" lang="en-US" sz="2400"/>
              <a:t>KOKO Media:</a:t>
            </a:r>
            <a:r>
              <a:rPr lang="en-US" sz="2400"/>
              <a:t> Upgrade the Special Offers page to dynamically load app catalogue (App URL, App Icon URL, App Description)</a:t>
            </a:r>
            <a:endParaRPr sz="2400"/>
          </a:p>
          <a:p>
            <a:pPr indent="-381000" lvl="0" marL="457200" rtl="0" algn="l">
              <a:lnSpc>
                <a:spcPct val="100000"/>
              </a:lnSpc>
              <a:spcBef>
                <a:spcPts val="1000"/>
              </a:spcBef>
              <a:spcAft>
                <a:spcPts val="1000"/>
              </a:spcAft>
              <a:buSzPts val="2400"/>
              <a:buAutoNum type="arabicPeriod"/>
            </a:pPr>
            <a:r>
              <a:rPr b="1" lang="en-US" sz="2400"/>
              <a:t>KOKO Soko App:</a:t>
            </a:r>
            <a:r>
              <a:rPr lang="en-US" sz="2400"/>
              <a:t> Build a web-based e-commerce platform where customers can buy tangible products using MPESA on the KP network.</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KOKOsoko App Loading on KP</a:t>
            </a:r>
            <a:endParaRPr/>
          </a:p>
        </p:txBody>
      </p:sp>
      <p:sp>
        <p:nvSpPr>
          <p:cNvPr id="309" name="Google Shape;309;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310" name="Google Shape;310;p29"/>
          <p:cNvGrpSpPr/>
          <p:nvPr/>
        </p:nvGrpSpPr>
        <p:grpSpPr>
          <a:xfrm>
            <a:off x="552800" y="1074000"/>
            <a:ext cx="11086400" cy="5180750"/>
            <a:chOff x="552800" y="1074000"/>
            <a:chExt cx="11086400" cy="5180750"/>
          </a:xfrm>
        </p:grpSpPr>
        <p:sp>
          <p:nvSpPr>
            <p:cNvPr id="311" name="Google Shape;311;p29"/>
            <p:cNvSpPr/>
            <p:nvPr/>
          </p:nvSpPr>
          <p:spPr>
            <a:xfrm>
              <a:off x="9258100" y="31380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Media CDN</a:t>
              </a:r>
              <a:endParaRPr/>
            </a:p>
            <a:p>
              <a:pPr indent="0" lvl="0" marL="0" rtl="0" algn="ctr">
                <a:spcBef>
                  <a:spcPts val="0"/>
                </a:spcBef>
                <a:spcAft>
                  <a:spcPts val="0"/>
                </a:spcAft>
                <a:buNone/>
              </a:pPr>
              <a:r>
                <a:rPr lang="en-US"/>
                <a:t>(Cloudflare)</a:t>
              </a:r>
              <a:endParaRPr/>
            </a:p>
          </p:txBody>
        </p:sp>
        <p:sp>
          <p:nvSpPr>
            <p:cNvPr id="312" name="Google Shape;312;p29"/>
            <p:cNvSpPr/>
            <p:nvPr/>
          </p:nvSpPr>
          <p:spPr>
            <a:xfrm>
              <a:off x="552800" y="31380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KP App</a:t>
              </a:r>
              <a:endParaRPr/>
            </a:p>
            <a:p>
              <a:pPr indent="0" lvl="0" marL="0" rtl="0" algn="ctr">
                <a:spcBef>
                  <a:spcPts val="0"/>
                </a:spcBef>
                <a:spcAft>
                  <a:spcPts val="0"/>
                </a:spcAft>
                <a:buNone/>
              </a:pPr>
              <a:r>
                <a:rPr lang="en-US"/>
                <a:t>(Special Offers Screen)</a:t>
              </a:r>
              <a:endParaRPr/>
            </a:p>
          </p:txBody>
        </p:sp>
        <p:sp>
          <p:nvSpPr>
            <p:cNvPr id="313" name="Google Shape;313;p29"/>
            <p:cNvSpPr/>
            <p:nvPr/>
          </p:nvSpPr>
          <p:spPr>
            <a:xfrm>
              <a:off x="4905438" y="122140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DAP (Ad Butler)</a:t>
              </a:r>
              <a:endParaRPr/>
            </a:p>
          </p:txBody>
        </p:sp>
        <p:sp>
          <p:nvSpPr>
            <p:cNvPr id="314" name="Google Shape;314;p29"/>
            <p:cNvSpPr/>
            <p:nvPr/>
          </p:nvSpPr>
          <p:spPr>
            <a:xfrm>
              <a:off x="4905438" y="30618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rPr>
                <a:t>KOKO Media Test CMS</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(Special Offers page)</a:t>
              </a:r>
              <a:endParaRPr/>
            </a:p>
          </p:txBody>
        </p:sp>
        <p:sp>
          <p:nvSpPr>
            <p:cNvPr id="315" name="Google Shape;315;p29"/>
            <p:cNvSpPr/>
            <p:nvPr/>
          </p:nvSpPr>
          <p:spPr>
            <a:xfrm>
              <a:off x="4905438" y="505470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Media Server (S3)</a:t>
              </a:r>
              <a:endParaRPr/>
            </a:p>
          </p:txBody>
        </p:sp>
        <p:cxnSp>
          <p:nvCxnSpPr>
            <p:cNvPr id="316" name="Google Shape;316;p29"/>
            <p:cNvCxnSpPr/>
            <p:nvPr/>
          </p:nvCxnSpPr>
          <p:spPr>
            <a:xfrm>
              <a:off x="2933838" y="3531600"/>
              <a:ext cx="1971600" cy="600"/>
            </a:xfrm>
            <a:prstGeom prst="bentConnector3">
              <a:avLst>
                <a:gd fmla="val 50000" name="adj1"/>
              </a:avLst>
            </a:prstGeom>
            <a:noFill/>
            <a:ln cap="flat" cmpd="sng" w="28575">
              <a:solidFill>
                <a:srgbClr val="FF0000"/>
              </a:solidFill>
              <a:prstDash val="solid"/>
              <a:round/>
              <a:headEnd len="med" w="med" type="none"/>
              <a:tailEnd len="med" w="med" type="triangle"/>
            </a:ln>
          </p:spPr>
        </p:cxnSp>
        <p:sp>
          <p:nvSpPr>
            <p:cNvPr id="317" name="Google Shape;317;p29"/>
            <p:cNvSpPr txBox="1"/>
            <p:nvPr/>
          </p:nvSpPr>
          <p:spPr>
            <a:xfrm>
              <a:off x="552800" y="1074000"/>
              <a:ext cx="2752800" cy="7839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1. Tapping the KOKOsoko icon on Special Offers activates the KOKOsoko page on KM CMS.</a:t>
              </a:r>
              <a:endParaRPr>
                <a:latin typeface="Nunito SemiBold"/>
                <a:ea typeface="Nunito SemiBold"/>
                <a:cs typeface="Nunito SemiBold"/>
                <a:sym typeface="Nunito SemiBold"/>
              </a:endParaRPr>
            </a:p>
          </p:txBody>
        </p:sp>
        <p:cxnSp>
          <p:nvCxnSpPr>
            <p:cNvPr id="318" name="Google Shape;318;p29"/>
            <p:cNvCxnSpPr/>
            <p:nvPr/>
          </p:nvCxnSpPr>
          <p:spPr>
            <a:xfrm flipH="1">
              <a:off x="2919450" y="3845875"/>
              <a:ext cx="2000400" cy="600"/>
            </a:xfrm>
            <a:prstGeom prst="bentConnector3">
              <a:avLst>
                <a:gd fmla="val 50000" name="adj1"/>
              </a:avLst>
            </a:prstGeom>
            <a:noFill/>
            <a:ln cap="flat" cmpd="sng" w="28575">
              <a:solidFill>
                <a:srgbClr val="38761D"/>
              </a:solidFill>
              <a:prstDash val="solid"/>
              <a:round/>
              <a:headEnd len="med" w="med" type="none"/>
              <a:tailEnd len="med" w="med" type="triangle"/>
            </a:ln>
          </p:spPr>
        </p:cxnSp>
        <p:sp>
          <p:nvSpPr>
            <p:cNvPr id="319" name="Google Shape;319;p29"/>
            <p:cNvSpPr txBox="1"/>
            <p:nvPr/>
          </p:nvSpPr>
          <p:spPr>
            <a:xfrm>
              <a:off x="552800" y="2006775"/>
              <a:ext cx="2752800" cy="7839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2. KM CMS sends the Ad Zone tag to the KM DAP (Ad Butler).</a:t>
              </a:r>
              <a:endParaRPr>
                <a:latin typeface="Nunito SemiBold"/>
                <a:ea typeface="Nunito SemiBold"/>
                <a:cs typeface="Nunito SemiBold"/>
                <a:sym typeface="Nunito SemiBold"/>
              </a:endParaRPr>
            </a:p>
          </p:txBody>
        </p:sp>
        <p:sp>
          <p:nvSpPr>
            <p:cNvPr id="320" name="Google Shape;320;p29"/>
            <p:cNvSpPr txBox="1"/>
            <p:nvPr/>
          </p:nvSpPr>
          <p:spPr>
            <a:xfrm>
              <a:off x="552800" y="4541150"/>
              <a:ext cx="2752800" cy="7839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3. The KM DAP (Ad Butler) returns the KOKOsoko app URL to the CMS.</a:t>
              </a:r>
              <a:endParaRPr>
                <a:latin typeface="Nunito SemiBold"/>
                <a:ea typeface="Nunito SemiBold"/>
                <a:cs typeface="Nunito SemiBold"/>
                <a:sym typeface="Nunito SemiBold"/>
              </a:endParaRPr>
            </a:p>
          </p:txBody>
        </p:sp>
        <p:sp>
          <p:nvSpPr>
            <p:cNvPr id="321" name="Google Shape;321;p29"/>
            <p:cNvSpPr txBox="1"/>
            <p:nvPr/>
          </p:nvSpPr>
          <p:spPr>
            <a:xfrm>
              <a:off x="552800" y="5470850"/>
              <a:ext cx="2752800" cy="7839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4. The KM CMS requests the app from the KM CDN.</a:t>
              </a:r>
              <a:endParaRPr>
                <a:latin typeface="Nunito SemiBold"/>
                <a:ea typeface="Nunito SemiBold"/>
                <a:cs typeface="Nunito SemiBold"/>
                <a:sym typeface="Nunito SemiBold"/>
              </a:endParaRPr>
            </a:p>
          </p:txBody>
        </p:sp>
        <p:sp>
          <p:nvSpPr>
            <p:cNvPr id="322" name="Google Shape;322;p29"/>
            <p:cNvSpPr txBox="1"/>
            <p:nvPr/>
          </p:nvSpPr>
          <p:spPr>
            <a:xfrm>
              <a:off x="8745975" y="1074000"/>
              <a:ext cx="2893200" cy="783900"/>
            </a:xfrm>
            <a:prstGeom prst="rect">
              <a:avLst/>
            </a:prstGeom>
            <a:solidFill>
              <a:srgbClr val="4A86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5. If KOKOsoko is not cached, the CDN requests the app from the KM Media Server (S3).</a:t>
              </a:r>
              <a:endParaRPr>
                <a:latin typeface="Nunito SemiBold"/>
                <a:ea typeface="Nunito SemiBold"/>
                <a:cs typeface="Nunito SemiBold"/>
                <a:sym typeface="Nunito SemiBold"/>
              </a:endParaRPr>
            </a:p>
          </p:txBody>
        </p:sp>
        <p:sp>
          <p:nvSpPr>
            <p:cNvPr id="323" name="Google Shape;323;p29"/>
            <p:cNvSpPr txBox="1"/>
            <p:nvPr/>
          </p:nvSpPr>
          <p:spPr>
            <a:xfrm>
              <a:off x="8746000" y="2006775"/>
              <a:ext cx="2893200" cy="783900"/>
            </a:xfrm>
            <a:prstGeom prst="rect">
              <a:avLst/>
            </a:prstGeom>
            <a:solidFill>
              <a:srgbClr val="99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6. KM Media Server (S3) returns the app to the CDN, which caches it.</a:t>
              </a:r>
              <a:endParaRPr>
                <a:latin typeface="Nunito SemiBold"/>
                <a:ea typeface="Nunito SemiBold"/>
                <a:cs typeface="Nunito SemiBold"/>
                <a:sym typeface="Nunito SemiBold"/>
              </a:endParaRPr>
            </a:p>
          </p:txBody>
        </p:sp>
        <p:sp>
          <p:nvSpPr>
            <p:cNvPr id="324" name="Google Shape;324;p29"/>
            <p:cNvSpPr txBox="1"/>
            <p:nvPr/>
          </p:nvSpPr>
          <p:spPr>
            <a:xfrm>
              <a:off x="9258100" y="4514125"/>
              <a:ext cx="2381100" cy="7839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7. KM CDN returns the KOKOsoko app to the KM CMS.</a:t>
              </a:r>
              <a:endParaRPr>
                <a:latin typeface="Nunito SemiBold"/>
                <a:ea typeface="Nunito SemiBold"/>
                <a:cs typeface="Nunito SemiBold"/>
                <a:sym typeface="Nunito SemiBold"/>
              </a:endParaRPr>
            </a:p>
          </p:txBody>
        </p:sp>
        <p:sp>
          <p:nvSpPr>
            <p:cNvPr id="325" name="Google Shape;325;p29"/>
            <p:cNvSpPr txBox="1"/>
            <p:nvPr/>
          </p:nvSpPr>
          <p:spPr>
            <a:xfrm>
              <a:off x="9258100" y="5446888"/>
              <a:ext cx="2381100" cy="783900"/>
            </a:xfrm>
            <a:prstGeom prst="rect">
              <a:avLst/>
            </a:prstGeom>
            <a:solidFill>
              <a:srgbClr val="38761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8. KM CMS displays the KOKOsoko app on the Special Offers webview.</a:t>
              </a:r>
              <a:endParaRPr>
                <a:latin typeface="Nunito SemiBold"/>
                <a:ea typeface="Nunito SemiBold"/>
                <a:cs typeface="Nunito SemiBold"/>
                <a:sym typeface="Nunito SemiBold"/>
              </a:endParaRPr>
            </a:p>
          </p:txBody>
        </p:sp>
        <p:sp>
          <p:nvSpPr>
            <p:cNvPr id="326" name="Google Shape;326;p29"/>
            <p:cNvSpPr/>
            <p:nvPr/>
          </p:nvSpPr>
          <p:spPr>
            <a:xfrm>
              <a:off x="3771900" y="3146838"/>
              <a:ext cx="309300" cy="309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1</a:t>
              </a:r>
              <a:endParaRPr sz="1100">
                <a:solidFill>
                  <a:srgbClr val="FFFFFF"/>
                </a:solidFill>
              </a:endParaRPr>
            </a:p>
          </p:txBody>
        </p:sp>
        <p:sp>
          <p:nvSpPr>
            <p:cNvPr id="327" name="Google Shape;327;p29"/>
            <p:cNvSpPr/>
            <p:nvPr/>
          </p:nvSpPr>
          <p:spPr>
            <a:xfrm>
              <a:off x="3771900" y="3908838"/>
              <a:ext cx="309300" cy="3093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8</a:t>
              </a:r>
              <a:endParaRPr sz="1100">
                <a:solidFill>
                  <a:srgbClr val="FFFFFF"/>
                </a:solidFill>
              </a:endParaRPr>
            </a:p>
          </p:txBody>
        </p:sp>
        <p:sp>
          <p:nvSpPr>
            <p:cNvPr id="328" name="Google Shape;328;p29"/>
            <p:cNvSpPr/>
            <p:nvPr/>
          </p:nvSpPr>
          <p:spPr>
            <a:xfrm>
              <a:off x="5404975" y="2539425"/>
              <a:ext cx="309300" cy="309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2</a:t>
              </a:r>
              <a:endParaRPr sz="1100">
                <a:solidFill>
                  <a:srgbClr val="FFFFFF"/>
                </a:solidFill>
              </a:endParaRPr>
            </a:p>
          </p:txBody>
        </p:sp>
        <p:sp>
          <p:nvSpPr>
            <p:cNvPr id="329" name="Google Shape;329;p29"/>
            <p:cNvSpPr/>
            <p:nvPr/>
          </p:nvSpPr>
          <p:spPr>
            <a:xfrm>
              <a:off x="8117675" y="3127700"/>
              <a:ext cx="309300" cy="309300"/>
            </a:xfrm>
            <a:prstGeom prst="ellipse">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4</a:t>
              </a:r>
              <a:endParaRPr sz="1100">
                <a:solidFill>
                  <a:srgbClr val="FFFFFF"/>
                </a:solidFill>
              </a:endParaRPr>
            </a:p>
          </p:txBody>
        </p:sp>
        <p:cxnSp>
          <p:nvCxnSpPr>
            <p:cNvPr id="330" name="Google Shape;330;p29"/>
            <p:cNvCxnSpPr/>
            <p:nvPr/>
          </p:nvCxnSpPr>
          <p:spPr>
            <a:xfrm flipH="1">
              <a:off x="7286550" y="3845875"/>
              <a:ext cx="2000400" cy="600"/>
            </a:xfrm>
            <a:prstGeom prst="bentConnector3">
              <a:avLst>
                <a:gd fmla="val 50000" name="adj1"/>
              </a:avLst>
            </a:prstGeom>
            <a:noFill/>
            <a:ln cap="flat" cmpd="sng" w="28575">
              <a:solidFill>
                <a:srgbClr val="FF00FF"/>
              </a:solidFill>
              <a:prstDash val="solid"/>
              <a:round/>
              <a:headEnd len="med" w="med" type="none"/>
              <a:tailEnd len="med" w="med" type="triangle"/>
            </a:ln>
          </p:spPr>
        </p:cxnSp>
        <p:cxnSp>
          <p:nvCxnSpPr>
            <p:cNvPr id="331" name="Google Shape;331;p29"/>
            <p:cNvCxnSpPr/>
            <p:nvPr/>
          </p:nvCxnSpPr>
          <p:spPr>
            <a:xfrm>
              <a:off x="7300938" y="3537800"/>
              <a:ext cx="1971600" cy="600"/>
            </a:xfrm>
            <a:prstGeom prst="bentConnector3">
              <a:avLst>
                <a:gd fmla="val 50000" name="adj1"/>
              </a:avLst>
            </a:prstGeom>
            <a:noFill/>
            <a:ln cap="flat" cmpd="sng" w="28575">
              <a:solidFill>
                <a:srgbClr val="00FF00"/>
              </a:solidFill>
              <a:prstDash val="solid"/>
              <a:round/>
              <a:headEnd len="med" w="med" type="none"/>
              <a:tailEnd len="med" w="med" type="triangle"/>
            </a:ln>
          </p:spPr>
        </p:cxnSp>
        <p:cxnSp>
          <p:nvCxnSpPr>
            <p:cNvPr id="332" name="Google Shape;332;p29"/>
            <p:cNvCxnSpPr/>
            <p:nvPr/>
          </p:nvCxnSpPr>
          <p:spPr>
            <a:xfrm flipH="1" rot="10800000">
              <a:off x="7275950" y="4154025"/>
              <a:ext cx="2012400" cy="1165200"/>
            </a:xfrm>
            <a:prstGeom prst="straightConnector1">
              <a:avLst/>
            </a:prstGeom>
            <a:noFill/>
            <a:ln cap="flat" cmpd="sng" w="28575">
              <a:solidFill>
                <a:srgbClr val="0000FF"/>
              </a:solidFill>
              <a:prstDash val="solid"/>
              <a:round/>
              <a:headEnd len="med" w="med" type="triangle"/>
              <a:tailEnd len="med" w="med" type="none"/>
            </a:ln>
          </p:spPr>
        </p:cxnSp>
        <p:cxnSp>
          <p:nvCxnSpPr>
            <p:cNvPr id="333" name="Google Shape;333;p29"/>
            <p:cNvCxnSpPr>
              <a:stCxn id="315" idx="3"/>
            </p:cNvCxnSpPr>
            <p:nvPr/>
          </p:nvCxnSpPr>
          <p:spPr>
            <a:xfrm flipH="1" rot="10800000">
              <a:off x="7286538" y="4255350"/>
              <a:ext cx="2307000" cy="1351800"/>
            </a:xfrm>
            <a:prstGeom prst="straightConnector1">
              <a:avLst/>
            </a:prstGeom>
            <a:noFill/>
            <a:ln cap="flat" cmpd="sng" w="28575">
              <a:solidFill>
                <a:srgbClr val="9900FF"/>
              </a:solidFill>
              <a:prstDash val="solid"/>
              <a:round/>
              <a:headEnd len="med" w="med" type="none"/>
              <a:tailEnd len="med" w="med" type="triangle"/>
            </a:ln>
          </p:spPr>
        </p:cxnSp>
        <p:cxnSp>
          <p:nvCxnSpPr>
            <p:cNvPr id="334" name="Google Shape;334;p29"/>
            <p:cNvCxnSpPr/>
            <p:nvPr/>
          </p:nvCxnSpPr>
          <p:spPr>
            <a:xfrm rot="10800000">
              <a:off x="5867388" y="2326250"/>
              <a:ext cx="0" cy="735600"/>
            </a:xfrm>
            <a:prstGeom prst="straightConnector1">
              <a:avLst/>
            </a:prstGeom>
            <a:noFill/>
            <a:ln cap="flat" cmpd="sng" w="28575">
              <a:solidFill>
                <a:srgbClr val="FF9900"/>
              </a:solidFill>
              <a:prstDash val="solid"/>
              <a:round/>
              <a:headEnd len="med" w="med" type="none"/>
              <a:tailEnd len="med" w="med" type="triangle"/>
            </a:ln>
          </p:spPr>
        </p:cxnSp>
        <p:cxnSp>
          <p:nvCxnSpPr>
            <p:cNvPr id="335" name="Google Shape;335;p29"/>
            <p:cNvCxnSpPr/>
            <p:nvPr/>
          </p:nvCxnSpPr>
          <p:spPr>
            <a:xfrm rot="10800000">
              <a:off x="6344650" y="2336550"/>
              <a:ext cx="0" cy="741000"/>
            </a:xfrm>
            <a:prstGeom prst="straightConnector1">
              <a:avLst/>
            </a:prstGeom>
            <a:noFill/>
            <a:ln cap="flat" cmpd="sng" w="28575">
              <a:solidFill>
                <a:srgbClr val="FFFF00"/>
              </a:solidFill>
              <a:prstDash val="solid"/>
              <a:round/>
              <a:headEnd len="med" w="med" type="triangle"/>
              <a:tailEnd len="med" w="med" type="none"/>
            </a:ln>
          </p:spPr>
        </p:cxnSp>
        <p:sp>
          <p:nvSpPr>
            <p:cNvPr id="336" name="Google Shape;336;p29"/>
            <p:cNvSpPr/>
            <p:nvPr/>
          </p:nvSpPr>
          <p:spPr>
            <a:xfrm>
              <a:off x="6488028" y="2501642"/>
              <a:ext cx="309300" cy="3093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337" name="Google Shape;337;p29"/>
            <p:cNvSpPr/>
            <p:nvPr/>
          </p:nvSpPr>
          <p:spPr>
            <a:xfrm>
              <a:off x="8117675" y="4346900"/>
              <a:ext cx="309300" cy="3093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5</a:t>
              </a:r>
              <a:endParaRPr sz="1100">
                <a:solidFill>
                  <a:srgbClr val="FFFFFF"/>
                </a:solidFill>
              </a:endParaRPr>
            </a:p>
          </p:txBody>
        </p:sp>
        <p:sp>
          <p:nvSpPr>
            <p:cNvPr id="338" name="Google Shape;338;p29"/>
            <p:cNvSpPr/>
            <p:nvPr/>
          </p:nvSpPr>
          <p:spPr>
            <a:xfrm>
              <a:off x="8117675" y="5108478"/>
              <a:ext cx="309300" cy="309300"/>
            </a:xfrm>
            <a:prstGeom prst="ellipse">
              <a:avLst/>
            </a:prstGeom>
            <a:solidFill>
              <a:srgbClr val="99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6</a:t>
              </a:r>
              <a:endParaRPr sz="1100">
                <a:solidFill>
                  <a:srgbClr val="FFFFFF"/>
                </a:solidFill>
              </a:endParaRPr>
            </a:p>
          </p:txBody>
        </p:sp>
        <p:sp>
          <p:nvSpPr>
            <p:cNvPr id="339" name="Google Shape;339;p29"/>
            <p:cNvSpPr/>
            <p:nvPr/>
          </p:nvSpPr>
          <p:spPr>
            <a:xfrm>
              <a:off x="8117675" y="3889700"/>
              <a:ext cx="309300" cy="309300"/>
            </a:xfrm>
            <a:prstGeom prst="ellipse">
              <a:avLst/>
            </a:prstGeom>
            <a:solidFill>
              <a:srgbClr val="FF0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7</a:t>
              </a:r>
              <a:endParaRPr sz="1100">
                <a:solidFill>
                  <a:srgbClr val="FFFFFF"/>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KOKOsoko KP Targeting</a:t>
            </a:r>
            <a:endParaRPr/>
          </a:p>
        </p:txBody>
      </p:sp>
      <p:sp>
        <p:nvSpPr>
          <p:cNvPr id="346" name="Google Shape;346;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7" name="Google Shape;347;p30"/>
          <p:cNvSpPr/>
          <p:nvPr/>
        </p:nvSpPr>
        <p:spPr>
          <a:xfrm>
            <a:off x="9258100" y="31380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KOKO Media DAP</a:t>
            </a:r>
            <a:endParaRPr>
              <a:solidFill>
                <a:schemeClr val="dk1"/>
              </a:solidFill>
            </a:endParaRPr>
          </a:p>
          <a:p>
            <a:pPr indent="0" lvl="0" marL="0" rtl="0" algn="ctr">
              <a:spcBef>
                <a:spcPts val="0"/>
              </a:spcBef>
              <a:spcAft>
                <a:spcPts val="0"/>
              </a:spcAft>
              <a:buClr>
                <a:schemeClr val="dk1"/>
              </a:buClr>
              <a:buSzPts val="1100"/>
              <a:buFont typeface="Arial"/>
              <a:buNone/>
            </a:pPr>
            <a:r>
              <a:rPr lang="en-US">
                <a:solidFill>
                  <a:schemeClr val="dk1"/>
                </a:solidFill>
              </a:rPr>
              <a:t>(Ad Butler)</a:t>
            </a:r>
            <a:endParaRPr/>
          </a:p>
        </p:txBody>
      </p:sp>
      <p:sp>
        <p:nvSpPr>
          <p:cNvPr id="348" name="Google Shape;348;p30"/>
          <p:cNvSpPr/>
          <p:nvPr/>
        </p:nvSpPr>
        <p:spPr>
          <a:xfrm>
            <a:off x="552800" y="31380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KP App</a:t>
            </a:r>
            <a:endParaRPr/>
          </a:p>
          <a:p>
            <a:pPr indent="0" lvl="0" marL="0" rtl="0" algn="ctr">
              <a:spcBef>
                <a:spcPts val="0"/>
              </a:spcBef>
              <a:spcAft>
                <a:spcPts val="0"/>
              </a:spcAft>
              <a:buNone/>
            </a:pPr>
            <a:r>
              <a:rPr lang="en-US"/>
              <a:t>(Special Offers Screen)</a:t>
            </a:r>
            <a:endParaRPr/>
          </a:p>
        </p:txBody>
      </p:sp>
      <p:sp>
        <p:nvSpPr>
          <p:cNvPr id="349" name="Google Shape;349;p30"/>
          <p:cNvSpPr/>
          <p:nvPr/>
        </p:nvSpPr>
        <p:spPr>
          <a:xfrm>
            <a:off x="4905438" y="3061850"/>
            <a:ext cx="2381100" cy="1104900"/>
          </a:xfrm>
          <a:prstGeom prst="roundRect">
            <a:avLst>
              <a:gd fmla="val 16667" name="adj"/>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KOKO Media Test CMS</a:t>
            </a:r>
            <a:endParaRPr/>
          </a:p>
          <a:p>
            <a:pPr indent="0" lvl="0" marL="0" rtl="0" algn="ctr">
              <a:spcBef>
                <a:spcPts val="0"/>
              </a:spcBef>
              <a:spcAft>
                <a:spcPts val="0"/>
              </a:spcAft>
              <a:buNone/>
            </a:pPr>
            <a:r>
              <a:rPr lang="en-US"/>
              <a:t>(Special Offers page)</a:t>
            </a:r>
            <a:endParaRPr/>
          </a:p>
        </p:txBody>
      </p:sp>
      <p:cxnSp>
        <p:nvCxnSpPr>
          <p:cNvPr id="350" name="Google Shape;350;p30"/>
          <p:cNvCxnSpPr/>
          <p:nvPr/>
        </p:nvCxnSpPr>
        <p:spPr>
          <a:xfrm>
            <a:off x="2933838" y="3531600"/>
            <a:ext cx="1971600" cy="600"/>
          </a:xfrm>
          <a:prstGeom prst="bentConnector3">
            <a:avLst>
              <a:gd fmla="val 50000" name="adj1"/>
            </a:avLst>
          </a:prstGeom>
          <a:noFill/>
          <a:ln cap="flat" cmpd="sng" w="28575">
            <a:solidFill>
              <a:srgbClr val="FF0000"/>
            </a:solidFill>
            <a:prstDash val="solid"/>
            <a:round/>
            <a:headEnd len="med" w="med" type="none"/>
            <a:tailEnd len="med" w="med" type="triangle"/>
          </a:ln>
        </p:spPr>
      </p:cxnSp>
      <p:sp>
        <p:nvSpPr>
          <p:cNvPr id="351" name="Google Shape;351;p30"/>
          <p:cNvSpPr txBox="1"/>
          <p:nvPr/>
        </p:nvSpPr>
        <p:spPr>
          <a:xfrm>
            <a:off x="2479800" y="1811525"/>
            <a:ext cx="2893200" cy="783900"/>
          </a:xfrm>
          <a:prstGeom prst="rect">
            <a:avLst/>
          </a:prstGeom>
          <a:solidFill>
            <a:srgbClr val="FF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1. On SO screen load, KP app sends </a:t>
            </a:r>
            <a:r>
              <a:rPr lang="en-US">
                <a:solidFill>
                  <a:srgbClr val="FFFFFF"/>
                </a:solidFill>
                <a:latin typeface="Nunito SemiBold"/>
                <a:ea typeface="Nunito SemiBold"/>
                <a:cs typeface="Nunito SemiBold"/>
                <a:sym typeface="Nunito SemiBold"/>
              </a:rPr>
              <a:t>KP Serial</a:t>
            </a:r>
            <a:r>
              <a:rPr lang="en-US">
                <a:latin typeface="Nunito SemiBold"/>
                <a:ea typeface="Nunito SemiBold"/>
                <a:cs typeface="Nunito SemiBold"/>
                <a:sym typeface="Nunito SemiBold"/>
              </a:rPr>
              <a:t> to the WebView.</a:t>
            </a:r>
            <a:endParaRPr>
              <a:latin typeface="Nunito SemiBold"/>
              <a:ea typeface="Nunito SemiBold"/>
              <a:cs typeface="Nunito SemiBold"/>
              <a:sym typeface="Nunito SemiBold"/>
            </a:endParaRPr>
          </a:p>
        </p:txBody>
      </p:sp>
      <p:cxnSp>
        <p:nvCxnSpPr>
          <p:cNvPr id="352" name="Google Shape;352;p30"/>
          <p:cNvCxnSpPr/>
          <p:nvPr/>
        </p:nvCxnSpPr>
        <p:spPr>
          <a:xfrm flipH="1">
            <a:off x="2919450" y="3845875"/>
            <a:ext cx="2000400" cy="600"/>
          </a:xfrm>
          <a:prstGeom prst="bentConnector3">
            <a:avLst>
              <a:gd fmla="val 50000" name="adj1"/>
            </a:avLst>
          </a:prstGeom>
          <a:noFill/>
          <a:ln cap="flat" cmpd="sng" w="28575">
            <a:solidFill>
              <a:srgbClr val="00FF00"/>
            </a:solidFill>
            <a:prstDash val="solid"/>
            <a:round/>
            <a:headEnd len="med" w="med" type="none"/>
            <a:tailEnd len="med" w="med" type="triangle"/>
          </a:ln>
        </p:spPr>
      </p:cxnSp>
      <p:sp>
        <p:nvSpPr>
          <p:cNvPr id="353" name="Google Shape;353;p30"/>
          <p:cNvSpPr txBox="1"/>
          <p:nvPr/>
        </p:nvSpPr>
        <p:spPr>
          <a:xfrm>
            <a:off x="6840150" y="4651700"/>
            <a:ext cx="3197700" cy="7839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3. KM DAP (Ad Butler) returns the KOKOsoko app </a:t>
            </a:r>
            <a:r>
              <a:rPr b="1" lang="en-US">
                <a:solidFill>
                  <a:srgbClr val="65D9F8"/>
                </a:solidFill>
                <a:latin typeface="Nunito"/>
                <a:ea typeface="Nunito"/>
                <a:cs typeface="Nunito"/>
                <a:sym typeface="Nunito"/>
              </a:rPr>
              <a:t>URL</a:t>
            </a:r>
            <a:r>
              <a:rPr b="1" lang="en-US">
                <a:solidFill>
                  <a:srgbClr val="FFFFFF"/>
                </a:solidFill>
                <a:latin typeface="Nunito"/>
                <a:ea typeface="Nunito"/>
                <a:cs typeface="Nunito"/>
                <a:sym typeface="Nunito"/>
              </a:rPr>
              <a:t> </a:t>
            </a:r>
            <a:r>
              <a:rPr lang="en-US">
                <a:latin typeface="Nunito SemiBold"/>
                <a:ea typeface="Nunito SemiBold"/>
                <a:cs typeface="Nunito SemiBold"/>
                <a:sym typeface="Nunito SemiBold"/>
              </a:rPr>
              <a:t>if</a:t>
            </a:r>
            <a:r>
              <a:rPr b="1" lang="en-US">
                <a:latin typeface="Nunito"/>
                <a:ea typeface="Nunito"/>
                <a:cs typeface="Nunito"/>
                <a:sym typeface="Nunito"/>
              </a:rPr>
              <a:t> </a:t>
            </a:r>
            <a:r>
              <a:rPr b="1" lang="en-US">
                <a:solidFill>
                  <a:srgbClr val="65D9F8"/>
                </a:solidFill>
                <a:latin typeface="Nunito"/>
                <a:ea typeface="Nunito"/>
                <a:cs typeface="Nunito"/>
                <a:sym typeface="Nunito"/>
              </a:rPr>
              <a:t>KP Serial</a:t>
            </a:r>
            <a:r>
              <a:rPr b="1" lang="en-US">
                <a:latin typeface="Nunito"/>
                <a:ea typeface="Nunito"/>
                <a:cs typeface="Nunito"/>
                <a:sym typeface="Nunito"/>
              </a:rPr>
              <a:t> </a:t>
            </a:r>
            <a:r>
              <a:rPr lang="en-US">
                <a:latin typeface="Nunito SemiBold"/>
                <a:ea typeface="Nunito SemiBold"/>
                <a:cs typeface="Nunito SemiBold"/>
                <a:sym typeface="Nunito SemiBold"/>
              </a:rPr>
              <a:t>matches the Ad Zone targeting.</a:t>
            </a:r>
            <a:endParaRPr>
              <a:latin typeface="Nunito SemiBold"/>
              <a:ea typeface="Nunito SemiBold"/>
              <a:cs typeface="Nunito SemiBold"/>
              <a:sym typeface="Nunito SemiBold"/>
            </a:endParaRPr>
          </a:p>
        </p:txBody>
      </p:sp>
      <p:sp>
        <p:nvSpPr>
          <p:cNvPr id="354" name="Google Shape;354;p30"/>
          <p:cNvSpPr txBox="1"/>
          <p:nvPr/>
        </p:nvSpPr>
        <p:spPr>
          <a:xfrm>
            <a:off x="2479950" y="4670850"/>
            <a:ext cx="2893200" cy="783900"/>
          </a:xfrm>
          <a:prstGeom prst="rect">
            <a:avLst/>
          </a:prstGeom>
          <a:solidFill>
            <a:srgbClr val="00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4. If the KOKOsoko app </a:t>
            </a:r>
            <a:r>
              <a:rPr b="1" lang="en-US">
                <a:solidFill>
                  <a:srgbClr val="FFFFFF"/>
                </a:solidFill>
                <a:latin typeface="Nunito"/>
                <a:ea typeface="Nunito"/>
                <a:cs typeface="Nunito"/>
                <a:sym typeface="Nunito"/>
              </a:rPr>
              <a:t>URL </a:t>
            </a:r>
            <a:r>
              <a:rPr lang="en-US">
                <a:latin typeface="Nunito SemiBold"/>
                <a:ea typeface="Nunito SemiBold"/>
                <a:cs typeface="Nunito SemiBold"/>
                <a:sym typeface="Nunito SemiBold"/>
              </a:rPr>
              <a:t>exists, the KOKOsoko app icon is displayed  on the SO page.</a:t>
            </a:r>
            <a:endParaRPr>
              <a:latin typeface="Nunito SemiBold"/>
              <a:ea typeface="Nunito SemiBold"/>
              <a:cs typeface="Nunito SemiBold"/>
              <a:sym typeface="Nunito SemiBold"/>
            </a:endParaRPr>
          </a:p>
        </p:txBody>
      </p:sp>
      <p:sp>
        <p:nvSpPr>
          <p:cNvPr id="355" name="Google Shape;355;p30"/>
          <p:cNvSpPr/>
          <p:nvPr/>
        </p:nvSpPr>
        <p:spPr>
          <a:xfrm>
            <a:off x="3771900" y="3070638"/>
            <a:ext cx="309300" cy="309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1</a:t>
            </a:r>
            <a:endParaRPr sz="1100">
              <a:solidFill>
                <a:srgbClr val="FFFFFF"/>
              </a:solidFill>
            </a:endParaRPr>
          </a:p>
        </p:txBody>
      </p:sp>
      <p:sp>
        <p:nvSpPr>
          <p:cNvPr id="356" name="Google Shape;356;p30"/>
          <p:cNvSpPr/>
          <p:nvPr/>
        </p:nvSpPr>
        <p:spPr>
          <a:xfrm>
            <a:off x="3771900" y="3985038"/>
            <a:ext cx="309300" cy="309300"/>
          </a:xfrm>
          <a:prstGeom prst="ellipse">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4</a:t>
            </a:r>
            <a:endParaRPr sz="1100"/>
          </a:p>
        </p:txBody>
      </p:sp>
      <p:sp>
        <p:nvSpPr>
          <p:cNvPr id="357" name="Google Shape;357;p30"/>
          <p:cNvSpPr/>
          <p:nvPr/>
        </p:nvSpPr>
        <p:spPr>
          <a:xfrm>
            <a:off x="8117675" y="3051500"/>
            <a:ext cx="309300" cy="3093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rgbClr val="FFFFFF"/>
                </a:solidFill>
              </a:rPr>
              <a:t>2</a:t>
            </a:r>
            <a:endParaRPr sz="1100">
              <a:solidFill>
                <a:srgbClr val="FFFFFF"/>
              </a:solidFill>
            </a:endParaRPr>
          </a:p>
        </p:txBody>
      </p:sp>
      <p:cxnSp>
        <p:nvCxnSpPr>
          <p:cNvPr id="358" name="Google Shape;358;p30"/>
          <p:cNvCxnSpPr/>
          <p:nvPr/>
        </p:nvCxnSpPr>
        <p:spPr>
          <a:xfrm flipH="1">
            <a:off x="7286550" y="3845875"/>
            <a:ext cx="2000400" cy="600"/>
          </a:xfrm>
          <a:prstGeom prst="bentConnector3">
            <a:avLst>
              <a:gd fmla="val 50000" name="adj1"/>
            </a:avLst>
          </a:prstGeom>
          <a:noFill/>
          <a:ln cap="flat" cmpd="sng" w="28575">
            <a:solidFill>
              <a:srgbClr val="FFFF00"/>
            </a:solidFill>
            <a:prstDash val="solid"/>
            <a:round/>
            <a:headEnd len="med" w="med" type="none"/>
            <a:tailEnd len="med" w="med" type="triangle"/>
          </a:ln>
        </p:spPr>
      </p:cxnSp>
      <p:cxnSp>
        <p:nvCxnSpPr>
          <p:cNvPr id="359" name="Google Shape;359;p30"/>
          <p:cNvCxnSpPr/>
          <p:nvPr/>
        </p:nvCxnSpPr>
        <p:spPr>
          <a:xfrm>
            <a:off x="7300938" y="3537800"/>
            <a:ext cx="1971600" cy="600"/>
          </a:xfrm>
          <a:prstGeom prst="bentConnector3">
            <a:avLst>
              <a:gd fmla="val 50000" name="adj1"/>
            </a:avLst>
          </a:prstGeom>
          <a:noFill/>
          <a:ln cap="flat" cmpd="sng" w="28575">
            <a:solidFill>
              <a:srgbClr val="FF9900"/>
            </a:solidFill>
            <a:prstDash val="solid"/>
            <a:round/>
            <a:headEnd len="med" w="med" type="none"/>
            <a:tailEnd len="med" w="med" type="triangle"/>
          </a:ln>
        </p:spPr>
      </p:cxnSp>
      <p:sp>
        <p:nvSpPr>
          <p:cNvPr id="360" name="Google Shape;360;p30"/>
          <p:cNvSpPr/>
          <p:nvPr/>
        </p:nvSpPr>
        <p:spPr>
          <a:xfrm>
            <a:off x="8117675" y="3965900"/>
            <a:ext cx="309300" cy="309300"/>
          </a:xfrm>
          <a:prstGeom prst="ellipse">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3</a:t>
            </a:r>
            <a:endParaRPr sz="1100"/>
          </a:p>
        </p:txBody>
      </p:sp>
      <p:sp>
        <p:nvSpPr>
          <p:cNvPr id="361" name="Google Shape;361;p30"/>
          <p:cNvSpPr txBox="1"/>
          <p:nvPr/>
        </p:nvSpPr>
        <p:spPr>
          <a:xfrm>
            <a:off x="6840150" y="1814625"/>
            <a:ext cx="2893200" cy="783900"/>
          </a:xfrm>
          <a:prstGeom prst="rect">
            <a:avLst/>
          </a:prstGeom>
          <a:solidFill>
            <a:srgbClr val="FF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2. SO page on the KP WebView sends Ad Zone tag to Ad Butler with the </a:t>
            </a:r>
            <a:r>
              <a:rPr b="1" lang="en-US">
                <a:solidFill>
                  <a:srgbClr val="FFFFFF"/>
                </a:solidFill>
                <a:latin typeface="Nunito"/>
                <a:ea typeface="Nunito"/>
                <a:cs typeface="Nunito"/>
                <a:sym typeface="Nunito"/>
              </a:rPr>
              <a:t>KP Serial</a:t>
            </a:r>
            <a:r>
              <a:rPr lang="en-US">
                <a:latin typeface="Nunito SemiBold"/>
                <a:ea typeface="Nunito SemiBold"/>
                <a:cs typeface="Nunito SemiBold"/>
                <a:sym typeface="Nunito SemiBold"/>
              </a:rPr>
              <a:t> as a keyword.</a:t>
            </a:r>
            <a:endParaRPr>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KOKOsoko App Sitemap</a:t>
            </a:r>
            <a:endParaRPr/>
          </a:p>
        </p:txBody>
      </p:sp>
      <p:sp>
        <p:nvSpPr>
          <p:cNvPr id="368" name="Google Shape;368;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69" name="Google Shape;369;p31"/>
          <p:cNvPicPr preferRelativeResize="0"/>
          <p:nvPr/>
        </p:nvPicPr>
        <p:blipFill>
          <a:blip r:embed="rId3">
            <a:alphaModFix/>
          </a:blip>
          <a:stretch>
            <a:fillRect/>
          </a:stretch>
        </p:blipFill>
        <p:spPr>
          <a:xfrm>
            <a:off x="3641862" y="968775"/>
            <a:ext cx="5649574" cy="5432151"/>
          </a:xfrm>
          <a:prstGeom prst="rect">
            <a:avLst/>
          </a:prstGeom>
          <a:noFill/>
          <a:ln>
            <a:noFill/>
          </a:ln>
        </p:spPr>
      </p:pic>
      <p:sp>
        <p:nvSpPr>
          <p:cNvPr id="370" name="Google Shape;370;p31"/>
          <p:cNvSpPr txBox="1"/>
          <p:nvPr/>
        </p:nvSpPr>
        <p:spPr>
          <a:xfrm>
            <a:off x="8603300" y="1149850"/>
            <a:ext cx="3000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000"/>
              </a:spcAft>
              <a:buNone/>
            </a:pPr>
            <a:r>
              <a:rPr b="1" lang="en-US" sz="1800" u="sng">
                <a:solidFill>
                  <a:schemeClr val="hlink"/>
                </a:solidFill>
                <a:latin typeface="Nunito"/>
                <a:ea typeface="Nunito"/>
                <a:cs typeface="Nunito"/>
                <a:sym typeface="Nunito"/>
                <a:hlinkClick r:id="rId4"/>
              </a:rPr>
              <a:t>Full Diagram Link</a:t>
            </a:r>
            <a:endParaRPr b="1">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KOKOsoko Flow</a:t>
            </a:r>
            <a:endParaRPr/>
          </a:p>
        </p:txBody>
      </p:sp>
      <p:sp>
        <p:nvSpPr>
          <p:cNvPr id="377" name="Google Shape;377;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78" name="Google Shape;378;p32"/>
          <p:cNvPicPr preferRelativeResize="0"/>
          <p:nvPr/>
        </p:nvPicPr>
        <p:blipFill>
          <a:blip r:embed="rId3">
            <a:alphaModFix/>
          </a:blip>
          <a:stretch>
            <a:fillRect/>
          </a:stretch>
        </p:blipFill>
        <p:spPr>
          <a:xfrm>
            <a:off x="2543863" y="494343"/>
            <a:ext cx="5885076" cy="5677855"/>
          </a:xfrm>
          <a:prstGeom prst="rect">
            <a:avLst/>
          </a:prstGeom>
          <a:noFill/>
          <a:ln>
            <a:noFill/>
          </a:ln>
        </p:spPr>
      </p:pic>
      <p:sp>
        <p:nvSpPr>
          <p:cNvPr id="379" name="Google Shape;379;p32"/>
          <p:cNvSpPr txBox="1"/>
          <p:nvPr/>
        </p:nvSpPr>
        <p:spPr>
          <a:xfrm>
            <a:off x="8603300" y="1149850"/>
            <a:ext cx="3000000" cy="457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000"/>
              </a:spcAft>
              <a:buNone/>
            </a:pPr>
            <a:r>
              <a:rPr b="1" lang="en-US" sz="1800" u="sng">
                <a:solidFill>
                  <a:schemeClr val="hlink"/>
                </a:solidFill>
                <a:latin typeface="Nunito"/>
                <a:ea typeface="Nunito"/>
                <a:cs typeface="Nunito"/>
                <a:sym typeface="Nunito"/>
                <a:hlinkClick r:id="rId4"/>
              </a:rPr>
              <a:t>Full Diagram Link</a:t>
            </a:r>
            <a:endParaRPr b="1">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(Customer)</a:t>
            </a:r>
            <a:endParaRPr/>
          </a:p>
        </p:txBody>
      </p:sp>
      <p:sp>
        <p:nvSpPr>
          <p:cNvPr id="386" name="Google Shape;386;p33"/>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Font typeface="Nunito"/>
              <a:buAutoNum type="arabicPeriod"/>
            </a:pPr>
            <a:r>
              <a:rPr lang="en-US" sz="1800"/>
              <a:t>As a customer, I can open KOKOsoko page on the KP </a:t>
            </a:r>
            <a:endParaRPr sz="1800"/>
          </a:p>
          <a:p>
            <a:pPr indent="-342900" lvl="0" marL="457200" rtl="0" algn="l">
              <a:lnSpc>
                <a:spcPct val="200000"/>
              </a:lnSpc>
              <a:spcBef>
                <a:spcPts val="0"/>
              </a:spcBef>
              <a:spcAft>
                <a:spcPts val="0"/>
              </a:spcAft>
              <a:buSzPts val="1800"/>
              <a:buFont typeface="Nunito"/>
              <a:buAutoNum type="arabicPeriod"/>
            </a:pPr>
            <a:r>
              <a:rPr lang="en-US" sz="1800"/>
              <a:t>As a customer, I can browse the product catalogue for KOKOsoko on KP.</a:t>
            </a:r>
            <a:endParaRPr sz="1800"/>
          </a:p>
          <a:p>
            <a:pPr indent="-342900" lvl="0" marL="457200" rtl="0" algn="l">
              <a:lnSpc>
                <a:spcPct val="200000"/>
              </a:lnSpc>
              <a:spcBef>
                <a:spcPts val="0"/>
              </a:spcBef>
              <a:spcAft>
                <a:spcPts val="0"/>
              </a:spcAft>
              <a:buSzPts val="1800"/>
              <a:buFont typeface="Nunito"/>
              <a:buAutoNum type="arabicPeriod"/>
            </a:pPr>
            <a:r>
              <a:rPr lang="en-US" sz="1800"/>
              <a:t>As a customer, I can select a product on KOKOsoko and view the product details.</a:t>
            </a:r>
            <a:endParaRPr sz="1800"/>
          </a:p>
          <a:p>
            <a:pPr indent="-342900" lvl="0" marL="457200" rtl="0" algn="l">
              <a:lnSpc>
                <a:spcPct val="200000"/>
              </a:lnSpc>
              <a:spcBef>
                <a:spcPts val="0"/>
              </a:spcBef>
              <a:spcAft>
                <a:spcPts val="0"/>
              </a:spcAft>
              <a:buSzPts val="1800"/>
              <a:buFont typeface="Nunito"/>
              <a:buAutoNum type="arabicPeriod"/>
            </a:pPr>
            <a:r>
              <a:rPr lang="en-US" sz="1800"/>
              <a:t>As a customer, I can pay for my order via MPESA STK push using my Safaricom number.</a:t>
            </a:r>
            <a:endParaRPr sz="1800"/>
          </a:p>
          <a:p>
            <a:pPr indent="-342900" lvl="0" marL="457200" rtl="0" algn="l">
              <a:lnSpc>
                <a:spcPct val="200000"/>
              </a:lnSpc>
              <a:spcBef>
                <a:spcPts val="0"/>
              </a:spcBef>
              <a:spcAft>
                <a:spcPts val="0"/>
              </a:spcAft>
              <a:buSzPts val="1800"/>
              <a:buFont typeface="Nunito"/>
              <a:buAutoNum type="arabicPeriod"/>
            </a:pPr>
            <a:r>
              <a:rPr lang="en-US" sz="1800"/>
              <a:t>As a customer, I can receive a confirmation SMS after completing my payment transaction.</a:t>
            </a:r>
            <a:endParaRPr sz="1800"/>
          </a:p>
          <a:p>
            <a:pPr indent="-342900" lvl="0" marL="457200" rtl="0" algn="l">
              <a:lnSpc>
                <a:spcPct val="200000"/>
              </a:lnSpc>
              <a:spcBef>
                <a:spcPts val="0"/>
              </a:spcBef>
              <a:spcAft>
                <a:spcPts val="0"/>
              </a:spcAft>
              <a:buSzPts val="1800"/>
              <a:buAutoNum type="arabicPeriod"/>
            </a:pPr>
            <a:r>
              <a:rPr lang="en-US" sz="1800"/>
              <a:t>As a customer, I can receive a failure SMS in case of a failed transaction, with KOKOsoko contact information.</a:t>
            </a:r>
            <a:endParaRPr sz="1800"/>
          </a:p>
        </p:txBody>
      </p:sp>
      <p:sp>
        <p:nvSpPr>
          <p:cNvPr id="387" name="Google Shape;387;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User Stories (KOKOsoko Manager)</a:t>
            </a:r>
            <a:endParaRPr/>
          </a:p>
        </p:txBody>
      </p:sp>
      <p:sp>
        <p:nvSpPr>
          <p:cNvPr id="394" name="Google Shape;394;p3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Font typeface="Nunito"/>
              <a:buAutoNum type="arabicPeriod"/>
            </a:pPr>
            <a:r>
              <a:rPr lang="en-US" sz="1800"/>
              <a:t>As a manager, I can log into the secure KOKOsoko product CMS.</a:t>
            </a:r>
            <a:endParaRPr sz="1800"/>
          </a:p>
          <a:p>
            <a:pPr indent="-342900" lvl="0" marL="457200" rtl="0" algn="l">
              <a:lnSpc>
                <a:spcPct val="200000"/>
              </a:lnSpc>
              <a:spcBef>
                <a:spcPts val="0"/>
              </a:spcBef>
              <a:spcAft>
                <a:spcPts val="0"/>
              </a:spcAft>
              <a:buSzPts val="1800"/>
              <a:buFont typeface="Nunito"/>
              <a:buAutoNum type="arabicPeriod"/>
            </a:pPr>
            <a:r>
              <a:rPr lang="en-US" sz="1800"/>
              <a:t>As a manager, I can manage (add, edit, delete) products in KOKOsoko product catalogue.</a:t>
            </a:r>
            <a:endParaRPr sz="1800"/>
          </a:p>
          <a:p>
            <a:pPr indent="-342900" lvl="0" marL="457200" rtl="0" algn="l">
              <a:lnSpc>
                <a:spcPct val="200000"/>
              </a:lnSpc>
              <a:spcBef>
                <a:spcPts val="0"/>
              </a:spcBef>
              <a:spcAft>
                <a:spcPts val="0"/>
              </a:spcAft>
              <a:buSzPts val="1800"/>
              <a:buFont typeface="Nunito"/>
              <a:buAutoNum type="arabicPeriod"/>
            </a:pPr>
            <a:r>
              <a:rPr lang="en-US" sz="1800"/>
              <a:t>As a manager, I can receive details on completed orders through email from KOKOsoko</a:t>
            </a:r>
            <a:r>
              <a:rPr lang="en-US" sz="1800"/>
              <a:t>.</a:t>
            </a:r>
            <a:endParaRPr sz="1800"/>
          </a:p>
          <a:p>
            <a:pPr indent="-342900" lvl="0" marL="457200" rtl="0" algn="l">
              <a:lnSpc>
                <a:spcPct val="200000"/>
              </a:lnSpc>
              <a:spcBef>
                <a:spcPts val="0"/>
              </a:spcBef>
              <a:spcAft>
                <a:spcPts val="0"/>
              </a:spcAft>
              <a:buSzPts val="1800"/>
              <a:buFont typeface="Nunito"/>
              <a:buAutoNum type="arabicPeriod"/>
            </a:pPr>
            <a:r>
              <a:rPr lang="en-US" sz="1800"/>
              <a:t>As a manager, I can receive details on failed orders through email from KOKOsoko</a:t>
            </a:r>
            <a:r>
              <a:rPr lang="en-US" sz="1800"/>
              <a:t>.</a:t>
            </a:r>
            <a:endParaRPr sz="1800"/>
          </a:p>
          <a:p>
            <a:pPr indent="-342900" lvl="0" marL="457200" rtl="0" algn="l">
              <a:lnSpc>
                <a:spcPct val="200000"/>
              </a:lnSpc>
              <a:spcBef>
                <a:spcPts val="0"/>
              </a:spcBef>
              <a:spcAft>
                <a:spcPts val="0"/>
              </a:spcAft>
              <a:buSzPts val="1800"/>
              <a:buAutoNum type="arabicPeriod"/>
            </a:pPr>
            <a:r>
              <a:rPr lang="en-US" sz="1800"/>
              <a:t>As a manager, I should be able to select participating KPs (Agent shops).</a:t>
            </a:r>
            <a:endParaRPr sz="1800"/>
          </a:p>
        </p:txBody>
      </p:sp>
      <p:sp>
        <p:nvSpPr>
          <p:cNvPr id="395" name="Google Shape;395;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Concerns And Questions</a:t>
            </a:r>
            <a:endParaRPr/>
          </a:p>
        </p:txBody>
      </p:sp>
      <p:sp>
        <p:nvSpPr>
          <p:cNvPr id="402" name="Google Shape;402;p35"/>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sz="1800"/>
              <a:t>Technical:</a:t>
            </a:r>
            <a:endParaRPr sz="1800"/>
          </a:p>
          <a:p>
            <a:pPr indent="-342900" lvl="0" marL="457200" rtl="0" algn="l">
              <a:lnSpc>
                <a:spcPct val="150000"/>
              </a:lnSpc>
              <a:spcBef>
                <a:spcPts val="0"/>
              </a:spcBef>
              <a:spcAft>
                <a:spcPts val="0"/>
              </a:spcAft>
              <a:buSzPts val="1800"/>
              <a:buAutoNum type="arabicPeriod"/>
            </a:pPr>
            <a:r>
              <a:rPr lang="en-US" sz="1800"/>
              <a:t>How do we fetch the Agent shop name, neighbourhood name from the KP for order </a:t>
            </a:r>
            <a:r>
              <a:rPr lang="en-US" sz="1800"/>
              <a:t>fulfillment</a:t>
            </a:r>
            <a:r>
              <a:rPr lang="en-US" sz="1800"/>
              <a:t>?</a:t>
            </a:r>
            <a:endParaRPr sz="1800"/>
          </a:p>
          <a:p>
            <a:pPr indent="-342900" lvl="0" marL="457200" rtl="0" algn="l">
              <a:lnSpc>
                <a:spcPct val="150000"/>
              </a:lnSpc>
              <a:spcBef>
                <a:spcPts val="0"/>
              </a:spcBef>
              <a:spcAft>
                <a:spcPts val="0"/>
              </a:spcAft>
              <a:buSzPts val="1800"/>
              <a:buAutoNum type="arabicPeriod"/>
            </a:pPr>
            <a:r>
              <a:rPr lang="en-US" sz="1800"/>
              <a:t>How should we collect analytics for customer engagement etc?</a:t>
            </a:r>
            <a:endParaRPr sz="1800"/>
          </a:p>
          <a:p>
            <a:pPr indent="0" lvl="0" marL="0" rtl="0" algn="l">
              <a:lnSpc>
                <a:spcPct val="150000"/>
              </a:lnSpc>
              <a:spcBef>
                <a:spcPts val="0"/>
              </a:spcBef>
              <a:spcAft>
                <a:spcPts val="0"/>
              </a:spcAft>
              <a:buNone/>
            </a:pPr>
            <a:r>
              <a:rPr lang="en-US" sz="1800"/>
              <a:t>Process / Ops:</a:t>
            </a:r>
            <a:endParaRPr sz="1800"/>
          </a:p>
          <a:p>
            <a:pPr indent="-342900" lvl="0" marL="457200" rtl="0" algn="l">
              <a:lnSpc>
                <a:spcPct val="150000"/>
              </a:lnSpc>
              <a:spcBef>
                <a:spcPts val="0"/>
              </a:spcBef>
              <a:spcAft>
                <a:spcPts val="0"/>
              </a:spcAft>
              <a:buSzPts val="1800"/>
              <a:buAutoNum type="arabicPeriod"/>
            </a:pPr>
            <a:r>
              <a:rPr lang="en-US" sz="1800"/>
              <a:t>What is the contact details for KOKOsoko support?</a:t>
            </a:r>
            <a:endParaRPr sz="1800"/>
          </a:p>
          <a:p>
            <a:pPr indent="-342900" lvl="0" marL="457200" rtl="0" algn="l">
              <a:lnSpc>
                <a:spcPct val="150000"/>
              </a:lnSpc>
              <a:spcBef>
                <a:spcPts val="0"/>
              </a:spcBef>
              <a:spcAft>
                <a:spcPts val="0"/>
              </a:spcAft>
              <a:buSzPts val="1800"/>
              <a:buAutoNum type="arabicPeriod"/>
            </a:pPr>
            <a:r>
              <a:rPr lang="en-US" sz="1800"/>
              <a:t>What is the duration for order fulfillment?</a:t>
            </a:r>
            <a:endParaRPr sz="1800"/>
          </a:p>
          <a:p>
            <a:pPr indent="-342900" lvl="0" marL="457200" rtl="0" algn="l">
              <a:lnSpc>
                <a:spcPct val="150000"/>
              </a:lnSpc>
              <a:spcBef>
                <a:spcPts val="0"/>
              </a:spcBef>
              <a:spcAft>
                <a:spcPts val="0"/>
              </a:spcAft>
              <a:buSzPts val="1800"/>
              <a:buAutoNum type="arabicPeriod"/>
            </a:pPr>
            <a:r>
              <a:rPr lang="en-US" sz="1800"/>
              <a:t>What is the duration for customer response after failed transactions?</a:t>
            </a:r>
            <a:endParaRPr sz="1800"/>
          </a:p>
          <a:p>
            <a:pPr indent="-342900" lvl="0" marL="457200" rtl="0" algn="l">
              <a:lnSpc>
                <a:spcPct val="150000"/>
              </a:lnSpc>
              <a:spcBef>
                <a:spcPts val="0"/>
              </a:spcBef>
              <a:spcAft>
                <a:spcPts val="0"/>
              </a:spcAft>
              <a:buSzPts val="1800"/>
              <a:buAutoNum type="arabicPeriod"/>
            </a:pPr>
            <a:r>
              <a:rPr lang="en-US" sz="1800"/>
              <a:t>Where in the user journey should we ask for the customer’s number?</a:t>
            </a:r>
            <a:endParaRPr sz="1800"/>
          </a:p>
          <a:p>
            <a:pPr indent="0" lvl="0" marL="0" rtl="0" algn="l">
              <a:lnSpc>
                <a:spcPct val="150000"/>
              </a:lnSpc>
              <a:spcBef>
                <a:spcPts val="0"/>
              </a:spcBef>
              <a:spcAft>
                <a:spcPts val="0"/>
              </a:spcAft>
              <a:buNone/>
            </a:pPr>
            <a:r>
              <a:rPr lang="en-US" sz="1800"/>
              <a:t>Reporting:</a:t>
            </a:r>
            <a:endParaRPr sz="1800"/>
          </a:p>
          <a:p>
            <a:pPr indent="-342900" lvl="0" marL="457200" rtl="0" algn="l">
              <a:lnSpc>
                <a:spcPct val="150000"/>
              </a:lnSpc>
              <a:spcBef>
                <a:spcPts val="0"/>
              </a:spcBef>
              <a:spcAft>
                <a:spcPts val="0"/>
              </a:spcAft>
              <a:buSzPts val="1800"/>
              <a:buAutoNum type="arabicPeriod"/>
            </a:pPr>
            <a:r>
              <a:rPr lang="en-US" sz="1800"/>
              <a:t>Which products in catalog were accessed most? </a:t>
            </a:r>
            <a:endParaRPr sz="1800"/>
          </a:p>
          <a:p>
            <a:pPr indent="-342900" lvl="0" marL="457200" rtl="0" algn="l">
              <a:lnSpc>
                <a:spcPct val="150000"/>
              </a:lnSpc>
              <a:spcBef>
                <a:spcPts val="0"/>
              </a:spcBef>
              <a:spcAft>
                <a:spcPts val="0"/>
              </a:spcAft>
              <a:buSzPts val="1800"/>
              <a:buAutoNum type="arabicPeriod"/>
            </a:pPr>
            <a:r>
              <a:rPr lang="en-US" sz="1800"/>
              <a:t>At what time of day? </a:t>
            </a:r>
            <a:endParaRPr sz="1800"/>
          </a:p>
          <a:p>
            <a:pPr indent="-342900" lvl="0" marL="457200" rtl="0" algn="l">
              <a:lnSpc>
                <a:spcPct val="150000"/>
              </a:lnSpc>
              <a:spcBef>
                <a:spcPts val="0"/>
              </a:spcBef>
              <a:spcAft>
                <a:spcPts val="0"/>
              </a:spcAft>
              <a:buSzPts val="1800"/>
              <a:buAutoNum type="arabicPeriod"/>
            </a:pPr>
            <a:r>
              <a:rPr lang="en-US" sz="1800"/>
              <a:t>How many people dropped off at payment page?</a:t>
            </a:r>
            <a:endParaRPr sz="1800"/>
          </a:p>
        </p:txBody>
      </p:sp>
      <p:sp>
        <p:nvSpPr>
          <p:cNvPr id="403" name="Google Shape;403;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Relevant Links</a:t>
            </a:r>
            <a:endParaRPr/>
          </a:p>
        </p:txBody>
      </p:sp>
      <p:sp>
        <p:nvSpPr>
          <p:cNvPr id="410" name="Google Shape;410;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11" name="Google Shape;411;p36"/>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200000"/>
              </a:lnSpc>
              <a:spcBef>
                <a:spcPts val="0"/>
              </a:spcBef>
              <a:spcAft>
                <a:spcPts val="0"/>
              </a:spcAft>
              <a:buSzPts val="1800"/>
              <a:buAutoNum type="arabicPeriod"/>
            </a:pPr>
            <a:r>
              <a:rPr lang="en-US" sz="1800" u="sng">
                <a:solidFill>
                  <a:schemeClr val="hlink"/>
                </a:solidFill>
                <a:hlinkClick r:id="rId3"/>
              </a:rPr>
              <a:t>Pre-scoping document</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4"/>
              </a:rPr>
              <a:t>1-pager</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5"/>
              </a:rPr>
              <a:t>KOKOsoko Wireframes</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6"/>
              </a:rPr>
              <a:t>Copy document</a:t>
            </a:r>
            <a:endParaRPr sz="1800"/>
          </a:p>
          <a:p>
            <a:pPr indent="-342900" lvl="0" marL="457200" rtl="0" algn="l">
              <a:lnSpc>
                <a:spcPct val="200000"/>
              </a:lnSpc>
              <a:spcBef>
                <a:spcPts val="0"/>
              </a:spcBef>
              <a:spcAft>
                <a:spcPts val="0"/>
              </a:spcAft>
              <a:buSzPts val="1800"/>
              <a:buAutoNum type="arabicPeriod"/>
            </a:pPr>
            <a:r>
              <a:rPr lang="en-US" sz="1800" u="sng">
                <a:solidFill>
                  <a:schemeClr val="hlink"/>
                </a:solidFill>
                <a:hlinkClick r:id="rId7"/>
              </a:rPr>
              <a:t>KOKOsoko POC Design Brief</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7"/>
          <p:cNvSpPr txBox="1"/>
          <p:nvPr>
            <p:ph idx="1" type="subTitle"/>
          </p:nvPr>
        </p:nvSpPr>
        <p:spPr>
          <a:xfrm>
            <a:off x="6856425" y="2486553"/>
            <a:ext cx="4891200" cy="22974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Kyrellos B. Nyawallow</a:t>
            </a:r>
            <a:endParaRPr/>
          </a:p>
          <a:p>
            <a:pPr indent="0" lvl="0" marL="0" rtl="0" algn="l">
              <a:spcBef>
                <a:spcPts val="1000"/>
              </a:spcBef>
              <a:spcAft>
                <a:spcPts val="0"/>
              </a:spcAft>
              <a:buNone/>
            </a:pPr>
            <a:r>
              <a:rPr lang="en-US" u="sng">
                <a:solidFill>
                  <a:schemeClr val="hlink"/>
                </a:solidFill>
                <a:hlinkClick r:id="rId3"/>
              </a:rPr>
              <a:t>k.nyawallow@kokonetworks.com</a:t>
            </a:r>
            <a:endParaRPr/>
          </a:p>
          <a:p>
            <a:pPr indent="0" lvl="0" marL="0" rtl="0" algn="l">
              <a:spcBef>
                <a:spcPts val="1000"/>
              </a:spcBef>
              <a:spcAft>
                <a:spcPts val="0"/>
              </a:spcAft>
              <a:buNone/>
            </a:pPr>
            <a:r>
              <a:rPr lang="en-US"/>
              <a:t>Mercy Langat</a:t>
            </a:r>
            <a:endParaRPr/>
          </a:p>
          <a:p>
            <a:pPr indent="0" lvl="0" marL="0" rtl="0" algn="l">
              <a:spcBef>
                <a:spcPts val="1000"/>
              </a:spcBef>
              <a:spcAft>
                <a:spcPts val="0"/>
              </a:spcAft>
              <a:buClr>
                <a:schemeClr val="dk1"/>
              </a:buClr>
              <a:buSzPts val="1100"/>
              <a:buFont typeface="Arial"/>
              <a:buNone/>
            </a:pPr>
            <a:r>
              <a:rPr lang="en-US" u="sng">
                <a:solidFill>
                  <a:schemeClr val="hlink"/>
                </a:solidFill>
                <a:hlinkClick r:id="rId4"/>
              </a:rPr>
              <a:t>m.langat@kokonetworks.com</a:t>
            </a:r>
            <a:endParaRPr/>
          </a:p>
          <a:p>
            <a:pPr indent="0" lvl="0" marL="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4000"/>
              <a:t>Intro to KOKOsoko Concept</a:t>
            </a:r>
            <a:endParaRPr sz="4000"/>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4" name="Google Shape;174;p20"/>
          <p:cNvSpPr txBox="1"/>
          <p:nvPr/>
        </p:nvSpPr>
        <p:spPr>
          <a:xfrm>
            <a:off x="165575" y="1146075"/>
            <a:ext cx="11886300" cy="5205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US" sz="1800">
                <a:solidFill>
                  <a:schemeClr val="dk1"/>
                </a:solidFill>
                <a:latin typeface="Nunito"/>
                <a:ea typeface="Nunito"/>
                <a:cs typeface="Nunito"/>
                <a:sym typeface="Nunito"/>
              </a:rPr>
              <a:t>The Opportunity -- Our research identified the following stakeholders needs:</a:t>
            </a:r>
            <a:endParaRPr b="1"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KOKO Agents say they are keen on selling consumer durable products (such as electronics, plastic products, motorcycle spare parts, household goods) but they don’t have the suppliers, cash or space to stock these items</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Our target Customers do not live in proximity to supermarkets with variety of products; local shops sell only limited stock of durables; no variety; quality varies, and if available, prices are higher than at supermarkets </a:t>
            </a:r>
            <a:endParaRPr sz="1800">
              <a:solidFill>
                <a:schemeClr val="dk1"/>
              </a:solidFill>
              <a:latin typeface="Nunito"/>
              <a:ea typeface="Nunito"/>
              <a:cs typeface="Nunito"/>
              <a:sym typeface="Nunito"/>
            </a:endParaRPr>
          </a:p>
          <a:p>
            <a:pPr indent="0" lvl="0" marL="0" rtl="0" algn="just">
              <a:lnSpc>
                <a:spcPct val="150000"/>
              </a:lnSpc>
              <a:spcBef>
                <a:spcPts val="0"/>
              </a:spcBef>
              <a:spcAft>
                <a:spcPts val="0"/>
              </a:spcAft>
              <a:buNone/>
            </a:pPr>
            <a:r>
              <a:rPr b="1" lang="en-US" sz="1800">
                <a:solidFill>
                  <a:schemeClr val="dk1"/>
                </a:solidFill>
                <a:latin typeface="Nunito"/>
                <a:ea typeface="Nunito"/>
                <a:cs typeface="Nunito"/>
                <a:sym typeface="Nunito"/>
              </a:rPr>
              <a:t>What we can offer -- an E-Commerce approach which</a:t>
            </a:r>
            <a:r>
              <a:rPr lang="en-US" sz="1800">
                <a:solidFill>
                  <a:schemeClr val="dk1"/>
                </a:solidFill>
                <a:latin typeface="Nunito"/>
                <a:ea typeface="Nunito"/>
                <a:cs typeface="Nunito"/>
                <a:sym typeface="Nunito"/>
              </a:rPr>
              <a:t>:</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Leverages our Agent network to provide Suppliers access to mass-market and taps increased demand for quality durable products,</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Leverages existing KOKO hardware and software infrastructure,</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Is in line with current retail business model (Customer pays, collects @ Agent),</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Does not significantly shift Agent experience and KOKO - Agent relationship,</a:t>
            </a:r>
            <a:endParaRPr sz="1800">
              <a:solidFill>
                <a:schemeClr val="dk1"/>
              </a:solidFill>
              <a:latin typeface="Nunito"/>
              <a:ea typeface="Nunito"/>
              <a:cs typeface="Nunito"/>
              <a:sym typeface="Nunito"/>
            </a:endParaRPr>
          </a:p>
          <a:p>
            <a:pPr indent="-342900" lvl="0" marL="457200" rtl="0" algn="just">
              <a:lnSpc>
                <a:spcPct val="150000"/>
              </a:lnSpc>
              <a:spcBef>
                <a:spcPts val="0"/>
              </a:spcBef>
              <a:spcAft>
                <a:spcPts val="0"/>
              </a:spcAft>
              <a:buClr>
                <a:schemeClr val="dk1"/>
              </a:buClr>
              <a:buSzPts val="1800"/>
              <a:buFont typeface="Nunito"/>
              <a:buChar char="●"/>
            </a:pPr>
            <a:r>
              <a:rPr lang="en-US" sz="1800">
                <a:solidFill>
                  <a:schemeClr val="dk1"/>
                </a:solidFill>
                <a:latin typeface="Nunito"/>
                <a:ea typeface="Nunito"/>
                <a:cs typeface="Nunito"/>
                <a:sym typeface="Nunito"/>
              </a:rPr>
              <a:t>Is applicable across the entire Agent base, not just a selected few.</a:t>
            </a:r>
            <a:endParaRPr sz="1800">
              <a:solidFill>
                <a:schemeClr val="dk1"/>
              </a:solidFill>
              <a:latin typeface="Nunito"/>
              <a:ea typeface="Nunito"/>
              <a:cs typeface="Nunito"/>
              <a:sym typeface="Nunito"/>
            </a:endParaRPr>
          </a:p>
          <a:p>
            <a:pPr indent="0" lvl="0" marL="0" rtl="0" algn="just">
              <a:lnSpc>
                <a:spcPct val="150000"/>
              </a:lnSpc>
              <a:spcBef>
                <a:spcPts val="0"/>
              </a:spcBef>
              <a:spcAft>
                <a:spcPts val="0"/>
              </a:spcAft>
              <a:buNone/>
            </a:pPr>
            <a:r>
              <a:t/>
            </a:r>
            <a:endParaRPr sz="18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idx="1" type="subTitle"/>
          </p:nvPr>
        </p:nvSpPr>
        <p:spPr>
          <a:xfrm>
            <a:off x="364274" y="1214420"/>
            <a:ext cx="11274600" cy="48519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b="1" lang="en-US" sz="1800"/>
              <a:t>Introducing KOKOsoko...</a:t>
            </a:r>
            <a:endParaRPr b="1" sz="1800"/>
          </a:p>
          <a:p>
            <a:pPr indent="-342900" lvl="0" marL="457200" rtl="0" algn="just">
              <a:lnSpc>
                <a:spcPct val="150000"/>
              </a:lnSpc>
              <a:spcBef>
                <a:spcPts val="0"/>
              </a:spcBef>
              <a:spcAft>
                <a:spcPts val="0"/>
              </a:spcAft>
              <a:buSzPts val="1800"/>
              <a:buChar char="●"/>
            </a:pPr>
            <a:r>
              <a:rPr lang="en-US" sz="1800"/>
              <a:t>An easy-to-use e-commerce platform based around the KOKOpoint</a:t>
            </a:r>
            <a:endParaRPr sz="1800"/>
          </a:p>
          <a:p>
            <a:pPr indent="-342900" lvl="0" marL="457200" rtl="0" algn="just">
              <a:lnSpc>
                <a:spcPct val="150000"/>
              </a:lnSpc>
              <a:spcBef>
                <a:spcPts val="0"/>
              </a:spcBef>
              <a:spcAft>
                <a:spcPts val="0"/>
              </a:spcAft>
              <a:buSzPts val="1800"/>
              <a:buChar char="●"/>
            </a:pPr>
            <a:r>
              <a:rPr lang="en-US" sz="1800"/>
              <a:t>That enables local access to affordable quality durables otherwise difficult to get</a:t>
            </a:r>
            <a:endParaRPr sz="1800"/>
          </a:p>
          <a:p>
            <a:pPr indent="-342900" lvl="0" marL="457200" rtl="0" algn="just">
              <a:lnSpc>
                <a:spcPct val="150000"/>
              </a:lnSpc>
              <a:spcBef>
                <a:spcPts val="0"/>
              </a:spcBef>
              <a:spcAft>
                <a:spcPts val="0"/>
              </a:spcAft>
              <a:buSzPts val="1800"/>
              <a:buChar char="●"/>
            </a:pPr>
            <a:r>
              <a:rPr lang="en-US" sz="1800"/>
              <a:t>With attractive pricing/promotions developed with product supplier/brand, and </a:t>
            </a:r>
            <a:endParaRPr sz="1800"/>
          </a:p>
          <a:p>
            <a:pPr indent="-342900" lvl="0" marL="457200" rtl="0" algn="just">
              <a:lnSpc>
                <a:spcPct val="150000"/>
              </a:lnSpc>
              <a:spcBef>
                <a:spcPts val="0"/>
              </a:spcBef>
              <a:spcAft>
                <a:spcPts val="0"/>
              </a:spcAft>
              <a:buSzPts val="1800"/>
              <a:buChar char="●"/>
            </a:pPr>
            <a:r>
              <a:rPr lang="en-US" sz="1800"/>
              <a:t>Secure last-mile delivery through the existing KOKO Agent network.</a:t>
            </a:r>
            <a:endParaRPr sz="1800"/>
          </a:p>
          <a:p>
            <a:pPr indent="0" lvl="0" marL="0" rtl="0" algn="l">
              <a:spcBef>
                <a:spcPts val="1000"/>
              </a:spcBef>
              <a:spcAft>
                <a:spcPts val="0"/>
              </a:spcAft>
              <a:buNone/>
            </a:pPr>
            <a:r>
              <a:t/>
            </a:r>
            <a:endParaRPr sz="1800"/>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2" name="Google Shape;182;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4000"/>
              <a:t>Intro to KOKOsoko Concept</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00150" y="91443"/>
            <a:ext cx="10533000" cy="783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000"/>
              <a:t>	The Value Proposition</a:t>
            </a:r>
            <a:endParaRPr sz="4000"/>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2"/>
          <p:cNvSpPr/>
          <p:nvPr/>
        </p:nvSpPr>
        <p:spPr>
          <a:xfrm>
            <a:off x="438150" y="4029275"/>
            <a:ext cx="5429400" cy="2276400"/>
          </a:xfrm>
          <a:prstGeom prst="roundRect">
            <a:avLst>
              <a:gd fmla="val 16667" name="adj"/>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sz="1600">
              <a:solidFill>
                <a:srgbClr val="000000"/>
              </a:solidFill>
              <a:latin typeface="Nunito"/>
              <a:ea typeface="Nunito"/>
              <a:cs typeface="Nunito"/>
              <a:sym typeface="Nunito"/>
            </a:endParaRPr>
          </a:p>
          <a:p>
            <a:pPr indent="0" lvl="0" marL="0" rtl="0" algn="just">
              <a:lnSpc>
                <a:spcPct val="115000"/>
              </a:lnSpc>
              <a:spcBef>
                <a:spcPts val="0"/>
              </a:spcBef>
              <a:spcAft>
                <a:spcPts val="0"/>
              </a:spcAft>
              <a:buNone/>
            </a:pPr>
            <a:r>
              <a:rPr b="1" lang="en-US" sz="1600">
                <a:solidFill>
                  <a:srgbClr val="000000"/>
                </a:solidFill>
                <a:latin typeface="Nunito"/>
                <a:ea typeface="Nunito"/>
                <a:cs typeface="Nunito"/>
                <a:sym typeface="Nunito"/>
              </a:rPr>
              <a:t>KOKO AGENTS:</a:t>
            </a:r>
            <a:endParaRPr b="1" sz="1600">
              <a:solidFill>
                <a:srgbClr val="000000"/>
              </a:solidFill>
              <a:latin typeface="Nunito"/>
              <a:ea typeface="Nunito"/>
              <a:cs typeface="Nunito"/>
              <a:sym typeface="Nunito"/>
            </a:endParaRPr>
          </a:p>
          <a:p>
            <a:pPr indent="0" lvl="0" marL="0" rtl="0" algn="just">
              <a:lnSpc>
                <a:spcPct val="115000"/>
              </a:lnSpc>
              <a:spcBef>
                <a:spcPts val="0"/>
              </a:spcBef>
              <a:spcAft>
                <a:spcPts val="0"/>
              </a:spcAft>
              <a:buClr>
                <a:srgbClr val="000000"/>
              </a:buClr>
              <a:buSzPts val="1100"/>
              <a:buFont typeface="Arial"/>
              <a:buNone/>
            </a:pPr>
            <a:r>
              <a:rPr b="1" lang="en-US" sz="1600">
                <a:solidFill>
                  <a:srgbClr val="000000"/>
                </a:solidFill>
                <a:latin typeface="Nunito"/>
                <a:ea typeface="Nunito"/>
                <a:cs typeface="Nunito"/>
                <a:sym typeface="Nunito"/>
              </a:rPr>
              <a:t>Additional revenue stream and opportunity for SME retailers to expand their product offering and sell durables which are capital and storage expensive to stock</a:t>
            </a:r>
            <a:endParaRPr/>
          </a:p>
        </p:txBody>
      </p:sp>
      <p:sp>
        <p:nvSpPr>
          <p:cNvPr id="191" name="Google Shape;191;p22"/>
          <p:cNvSpPr/>
          <p:nvPr/>
        </p:nvSpPr>
        <p:spPr>
          <a:xfrm>
            <a:off x="6457950" y="4029275"/>
            <a:ext cx="5429400" cy="227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t/>
            </a:r>
            <a:endParaRPr b="1" sz="1600">
              <a:solidFill>
                <a:srgbClr val="000000"/>
              </a:solidFill>
              <a:latin typeface="Nunito"/>
              <a:ea typeface="Nunito"/>
              <a:cs typeface="Nunito"/>
              <a:sym typeface="Nunito"/>
            </a:endParaRPr>
          </a:p>
          <a:p>
            <a:pPr indent="0" lvl="0" marL="0" rtl="0" algn="just">
              <a:lnSpc>
                <a:spcPct val="115000"/>
              </a:lnSpc>
              <a:spcBef>
                <a:spcPts val="0"/>
              </a:spcBef>
              <a:spcAft>
                <a:spcPts val="0"/>
              </a:spcAft>
              <a:buClr>
                <a:srgbClr val="000000"/>
              </a:buClr>
              <a:buSzPts val="1100"/>
              <a:buFont typeface="Arial"/>
              <a:buNone/>
            </a:pPr>
            <a:r>
              <a:rPr b="1" lang="en-US" sz="1600">
                <a:solidFill>
                  <a:srgbClr val="000000"/>
                </a:solidFill>
                <a:latin typeface="Nunito"/>
                <a:ea typeface="Nunito"/>
                <a:cs typeface="Nunito"/>
                <a:sym typeface="Nunito"/>
              </a:rPr>
              <a:t>KOKO NETWORKS:</a:t>
            </a:r>
            <a:endParaRPr b="1" sz="1600">
              <a:solidFill>
                <a:srgbClr val="000000"/>
              </a:solidFill>
              <a:latin typeface="Nunito"/>
              <a:ea typeface="Nunito"/>
              <a:cs typeface="Nunito"/>
              <a:sym typeface="Nunito"/>
            </a:endParaRPr>
          </a:p>
          <a:p>
            <a:pPr indent="0" lvl="0" marL="0" rtl="0" algn="just">
              <a:lnSpc>
                <a:spcPct val="115000"/>
              </a:lnSpc>
              <a:spcBef>
                <a:spcPts val="0"/>
              </a:spcBef>
              <a:spcAft>
                <a:spcPts val="0"/>
              </a:spcAft>
              <a:buNone/>
            </a:pPr>
            <a:r>
              <a:rPr b="1" lang="en-US" sz="1600">
                <a:solidFill>
                  <a:srgbClr val="000000"/>
                </a:solidFill>
                <a:latin typeface="Nunito"/>
                <a:ea typeface="Nunito"/>
                <a:cs typeface="Nunito"/>
                <a:sym typeface="Nunito"/>
              </a:rPr>
              <a:t>Additional revenue stream through KOKO margin on KOKOSoko sales</a:t>
            </a:r>
            <a:endParaRPr b="1" sz="1600">
              <a:solidFill>
                <a:srgbClr val="000000"/>
              </a:solidFill>
              <a:latin typeface="Nunito"/>
              <a:ea typeface="Nunito"/>
              <a:cs typeface="Nunito"/>
              <a:sym typeface="Nunito"/>
            </a:endParaRPr>
          </a:p>
          <a:p>
            <a:pPr indent="0" lvl="0" marL="0" rtl="0" algn="just">
              <a:lnSpc>
                <a:spcPct val="115000"/>
              </a:lnSpc>
              <a:spcBef>
                <a:spcPts val="0"/>
              </a:spcBef>
              <a:spcAft>
                <a:spcPts val="0"/>
              </a:spcAft>
              <a:buClr>
                <a:srgbClr val="000000"/>
              </a:buClr>
              <a:buSzPts val="1100"/>
              <a:buFont typeface="Arial"/>
              <a:buNone/>
            </a:pPr>
            <a:r>
              <a:t/>
            </a:r>
            <a:endParaRPr b="1" sz="1600">
              <a:solidFill>
                <a:srgbClr val="000000"/>
              </a:solidFill>
              <a:latin typeface="Nunito"/>
              <a:ea typeface="Nunito"/>
              <a:cs typeface="Nunito"/>
              <a:sym typeface="Nunito"/>
            </a:endParaRPr>
          </a:p>
        </p:txBody>
      </p:sp>
      <p:sp>
        <p:nvSpPr>
          <p:cNvPr id="192" name="Google Shape;192;p22"/>
          <p:cNvSpPr/>
          <p:nvPr/>
        </p:nvSpPr>
        <p:spPr>
          <a:xfrm>
            <a:off x="6229350" y="1033475"/>
            <a:ext cx="5505300" cy="2276400"/>
          </a:xfrm>
          <a:prstGeom prst="roundRect">
            <a:avLst>
              <a:gd fmla="val 16667" name="adj"/>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1600">
                <a:latin typeface="Nunito"/>
                <a:ea typeface="Nunito"/>
                <a:cs typeface="Nunito"/>
                <a:sym typeface="Nunito"/>
              </a:rPr>
              <a:t>CUSTOMER:</a:t>
            </a:r>
            <a:endParaRPr b="1" sz="1600">
              <a:latin typeface="Nunito"/>
              <a:ea typeface="Nunito"/>
              <a:cs typeface="Nunito"/>
              <a:sym typeface="Nunito"/>
            </a:endParaRPr>
          </a:p>
          <a:p>
            <a:pPr indent="0" lvl="0" marL="0" rtl="0" algn="just">
              <a:lnSpc>
                <a:spcPct val="115000"/>
              </a:lnSpc>
              <a:spcBef>
                <a:spcPts val="0"/>
              </a:spcBef>
              <a:spcAft>
                <a:spcPts val="0"/>
              </a:spcAft>
              <a:buNone/>
            </a:pPr>
            <a:r>
              <a:rPr b="1" lang="en-US" sz="1600">
                <a:solidFill>
                  <a:srgbClr val="000000"/>
                </a:solidFill>
                <a:latin typeface="Nunito"/>
                <a:ea typeface="Nunito"/>
                <a:cs typeface="Nunito"/>
                <a:sym typeface="Nunito"/>
              </a:rPr>
              <a:t>Local access to affordable quality durables otherwise difficult to get through attractive promotions </a:t>
            </a:r>
            <a:endParaRPr b="1" sz="1600">
              <a:solidFill>
                <a:srgbClr val="000000"/>
              </a:solidFill>
              <a:latin typeface="Nunito"/>
              <a:ea typeface="Nunito"/>
              <a:cs typeface="Nunito"/>
              <a:sym typeface="Nunito"/>
            </a:endParaRPr>
          </a:p>
          <a:p>
            <a:pPr indent="0" lvl="0" marL="0" rtl="0" algn="just">
              <a:spcBef>
                <a:spcPts val="0"/>
              </a:spcBef>
              <a:spcAft>
                <a:spcPts val="0"/>
              </a:spcAft>
              <a:buNone/>
            </a:pPr>
            <a:r>
              <a:t/>
            </a:r>
            <a:endParaRPr b="1" i="1">
              <a:solidFill>
                <a:srgbClr val="000000"/>
              </a:solidFill>
              <a:latin typeface="Nunito"/>
              <a:ea typeface="Nunito"/>
              <a:cs typeface="Nunito"/>
              <a:sym typeface="Nunito"/>
            </a:endParaRPr>
          </a:p>
        </p:txBody>
      </p:sp>
      <p:sp>
        <p:nvSpPr>
          <p:cNvPr id="193" name="Google Shape;193;p22"/>
          <p:cNvSpPr/>
          <p:nvPr/>
        </p:nvSpPr>
        <p:spPr>
          <a:xfrm>
            <a:off x="438150" y="1033475"/>
            <a:ext cx="5429400" cy="2276400"/>
          </a:xfrm>
          <a:prstGeom prst="roundRect">
            <a:avLst>
              <a:gd fmla="val 16667" name="adj"/>
            </a:avLst>
          </a:prstGeom>
          <a:noFill/>
          <a:ln cap="flat" cmpd="sng" w="2857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b="1" lang="en-US" sz="1600">
                <a:latin typeface="Nunito"/>
                <a:ea typeface="Nunito"/>
                <a:cs typeface="Nunito"/>
                <a:sym typeface="Nunito"/>
              </a:rPr>
              <a:t>SUPPLIERS: </a:t>
            </a:r>
            <a:endParaRPr b="1" sz="1600">
              <a:latin typeface="Nunito"/>
              <a:ea typeface="Nunito"/>
              <a:cs typeface="Nunito"/>
              <a:sym typeface="Nunito"/>
            </a:endParaRPr>
          </a:p>
          <a:p>
            <a:pPr indent="0" lvl="0" marL="0" rtl="0" algn="just">
              <a:spcBef>
                <a:spcPts val="0"/>
              </a:spcBef>
              <a:spcAft>
                <a:spcPts val="0"/>
              </a:spcAft>
              <a:buNone/>
            </a:pPr>
            <a:r>
              <a:rPr b="1" lang="en-US" sz="1600">
                <a:latin typeface="Nunito"/>
                <a:ea typeface="Nunito"/>
                <a:cs typeface="Nunito"/>
                <a:sym typeface="Nunito"/>
              </a:rPr>
              <a:t>Last mile solution for difficult to reach market segment through a reliable channel and opportunity to capture consumer demand</a:t>
            </a:r>
            <a:endParaRPr b="1" sz="1600">
              <a:latin typeface="Nunito"/>
              <a:ea typeface="Nunito"/>
              <a:cs typeface="Nunito"/>
              <a:sym typeface="Nunito"/>
            </a:endParaRPr>
          </a:p>
        </p:txBody>
      </p:sp>
      <p:sp>
        <p:nvSpPr>
          <p:cNvPr id="194" name="Google Shape;194;p22"/>
          <p:cNvSpPr/>
          <p:nvPr/>
        </p:nvSpPr>
        <p:spPr>
          <a:xfrm>
            <a:off x="3219450" y="2566975"/>
            <a:ext cx="5600700" cy="2014500"/>
          </a:xfrm>
          <a:prstGeom prst="flowChartAlternateProcess">
            <a:avLst/>
          </a:prstGeom>
          <a:solidFill>
            <a:srgbClr val="2BE6FF"/>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n-US" sz="2000" u="sng">
                <a:solidFill>
                  <a:srgbClr val="FFFFFF"/>
                </a:solidFill>
                <a:latin typeface="Nunito"/>
                <a:ea typeface="Nunito"/>
                <a:cs typeface="Nunito"/>
                <a:sym typeface="Nunito"/>
              </a:rPr>
              <a:t>KOKOSoko</a:t>
            </a:r>
            <a:r>
              <a:rPr b="1" lang="en-US" sz="2000">
                <a:solidFill>
                  <a:srgbClr val="FFFFFF"/>
                </a:solidFill>
                <a:latin typeface="Nunito"/>
                <a:ea typeface="Nunito"/>
                <a:cs typeface="Nunito"/>
                <a:sym typeface="Nunito"/>
              </a:rPr>
              <a:t>: an e-commerce platform that provides convenient access to affordable quality durables for the low/middle-income urban customer through local SME retailers</a:t>
            </a:r>
            <a:endParaRPr b="1" sz="2000">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KOKOsoko POC Project : Objective</a:t>
            </a:r>
            <a:endParaRPr sz="4000"/>
          </a:p>
        </p:txBody>
      </p:sp>
      <p:sp>
        <p:nvSpPr>
          <p:cNvPr id="201" name="Google Shape;201;p23"/>
          <p:cNvSpPr txBox="1"/>
          <p:nvPr>
            <p:ph idx="1" type="subTitle"/>
          </p:nvPr>
        </p:nvSpPr>
        <p:spPr>
          <a:xfrm>
            <a:off x="458699" y="1147845"/>
            <a:ext cx="11274600" cy="4851900"/>
          </a:xfrm>
          <a:prstGeom prst="rect">
            <a:avLst/>
          </a:prstGeom>
        </p:spPr>
        <p:txBody>
          <a:bodyPr anchorCtr="0" anchor="t" bIns="45700" lIns="91425" spcFirstLastPara="1" rIns="91425" wrap="square" tIns="45700">
            <a:noAutofit/>
          </a:bodyPr>
          <a:lstStyle/>
          <a:p>
            <a:pPr indent="0" lvl="0" marL="0" rtl="0" algn="just">
              <a:lnSpc>
                <a:spcPct val="200000"/>
              </a:lnSpc>
              <a:spcBef>
                <a:spcPts val="0"/>
              </a:spcBef>
              <a:spcAft>
                <a:spcPts val="0"/>
              </a:spcAft>
              <a:buNone/>
            </a:pPr>
            <a:r>
              <a:t/>
            </a:r>
            <a:endParaRPr b="1" sz="1800"/>
          </a:p>
          <a:p>
            <a:pPr indent="-342900" lvl="0" marL="457200" rtl="0" algn="just">
              <a:lnSpc>
                <a:spcPct val="200000"/>
              </a:lnSpc>
              <a:spcBef>
                <a:spcPts val="0"/>
              </a:spcBef>
              <a:spcAft>
                <a:spcPts val="0"/>
              </a:spcAft>
              <a:buSzPts val="1800"/>
              <a:buChar char="●"/>
            </a:pPr>
            <a:r>
              <a:rPr lang="en-US" sz="1800"/>
              <a:t>To build a Minimum Viable Product (MVP) in order to test key assumptions underlying our concept</a:t>
            </a:r>
            <a:endParaRPr sz="1800"/>
          </a:p>
        </p:txBody>
      </p:sp>
      <p:sp>
        <p:nvSpPr>
          <p:cNvPr id="202" name="Google Shape;202;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3" name="Google Shape;203;p23"/>
          <p:cNvSpPr txBox="1"/>
          <p:nvPr>
            <p:ph idx="1" type="subTitle"/>
          </p:nvPr>
        </p:nvSpPr>
        <p:spPr>
          <a:xfrm>
            <a:off x="1252725" y="2617300"/>
            <a:ext cx="10480500" cy="2933100"/>
          </a:xfrm>
          <a:prstGeom prst="rect">
            <a:avLst/>
          </a:prstGeom>
        </p:spPr>
        <p:txBody>
          <a:bodyPr anchorCtr="0" anchor="t" bIns="45700" lIns="91425" spcFirstLastPara="1" rIns="91425" wrap="square" tIns="45700">
            <a:noAutofit/>
          </a:bodyPr>
          <a:lstStyle/>
          <a:p>
            <a:pPr indent="-323850" lvl="0" marL="457200" rtl="0" algn="l">
              <a:lnSpc>
                <a:spcPct val="200000"/>
              </a:lnSpc>
              <a:spcBef>
                <a:spcPts val="0"/>
              </a:spcBef>
              <a:spcAft>
                <a:spcPts val="0"/>
              </a:spcAft>
              <a:buSzPts val="1500"/>
              <a:buAutoNum type="arabicPeriod"/>
            </a:pPr>
            <a:r>
              <a:rPr lang="en-US" sz="1500"/>
              <a:t>T</a:t>
            </a:r>
            <a:r>
              <a:rPr lang="en-US" sz="1500"/>
              <a:t>he KOKOpoint network can be </a:t>
            </a:r>
            <a:r>
              <a:rPr lang="en-US" sz="1500"/>
              <a:t>an e-commerce platform for products other than KOKO Cooker</a:t>
            </a:r>
            <a:endParaRPr sz="1500"/>
          </a:p>
          <a:p>
            <a:pPr indent="-323850" lvl="0" marL="457200" rtl="0" algn="l">
              <a:lnSpc>
                <a:spcPct val="200000"/>
              </a:lnSpc>
              <a:spcBef>
                <a:spcPts val="0"/>
              </a:spcBef>
              <a:spcAft>
                <a:spcPts val="0"/>
              </a:spcAft>
              <a:buSzPts val="1500"/>
              <a:buAutoNum type="arabicPeriod"/>
            </a:pPr>
            <a:r>
              <a:rPr lang="en-US" sz="1500"/>
              <a:t>KOKO can develop technical capabilities and operational processes for running this e-commerce platform</a:t>
            </a:r>
            <a:endParaRPr sz="1500"/>
          </a:p>
          <a:p>
            <a:pPr indent="-323850" lvl="0" marL="457200" rtl="0" algn="l">
              <a:lnSpc>
                <a:spcPct val="200000"/>
              </a:lnSpc>
              <a:spcBef>
                <a:spcPts val="0"/>
              </a:spcBef>
              <a:spcAft>
                <a:spcPts val="0"/>
              </a:spcAft>
              <a:buSzPts val="1500"/>
              <a:buAutoNum type="arabicPeriod"/>
            </a:pPr>
            <a:r>
              <a:rPr lang="en-US" sz="1500"/>
              <a:t>KOKO can interest shop clientele in buying products through KOKOpoints.</a:t>
            </a:r>
            <a:endParaRPr sz="1500"/>
          </a:p>
          <a:p>
            <a:pPr indent="-323850" lvl="0" marL="457200" rtl="0" algn="l">
              <a:lnSpc>
                <a:spcPct val="200000"/>
              </a:lnSpc>
              <a:spcBef>
                <a:spcPts val="0"/>
              </a:spcBef>
              <a:spcAft>
                <a:spcPts val="0"/>
              </a:spcAft>
              <a:buSzPts val="1500"/>
              <a:buAutoNum type="arabicPeriod"/>
            </a:pPr>
            <a:r>
              <a:rPr lang="en-US" sz="1500"/>
              <a:t>KOKO Agents are interested in moving non-KOKO products through the KP and generating additional revenue for their businesses.</a:t>
            </a:r>
            <a:endParaRPr sz="1500"/>
          </a:p>
          <a:p>
            <a:pPr indent="0" lvl="0" marL="0" rtl="0" algn="l">
              <a:lnSpc>
                <a:spcPct val="200000"/>
              </a:lnSpc>
              <a:spcBef>
                <a:spcPts val="0"/>
              </a:spcBef>
              <a:spcAft>
                <a:spcPts val="0"/>
              </a:spcAft>
              <a:buNone/>
            </a:pPr>
            <a:r>
              <a:t/>
            </a:r>
            <a:endParaRPr sz="1500"/>
          </a:p>
          <a:p>
            <a:pPr indent="0" lvl="0" marL="0" rtl="0" algn="l">
              <a:spcBef>
                <a:spcPts val="1000"/>
              </a:spcBef>
              <a:spcAft>
                <a:spcPts val="0"/>
              </a:spcAft>
              <a:buNone/>
            </a:pPr>
            <a:r>
              <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KOKOsoko POC Project : </a:t>
            </a:r>
            <a:r>
              <a:rPr lang="en-US" sz="4000"/>
              <a:t>Scope</a:t>
            </a:r>
            <a:endParaRPr sz="4000"/>
          </a:p>
        </p:txBody>
      </p:sp>
      <p:sp>
        <p:nvSpPr>
          <p:cNvPr id="210" name="Google Shape;21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1" name="Google Shape;211;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0"/>
              </a:spcBef>
              <a:spcAft>
                <a:spcPts val="0"/>
              </a:spcAft>
              <a:buSzPts val="1800"/>
              <a:buFont typeface="Nunito"/>
              <a:buAutoNum type="arabicPeriod"/>
            </a:pPr>
            <a:r>
              <a:rPr lang="en-US" sz="1800"/>
              <a:t>KOKO can create and maintain a Digital Catalogue on the KOKOpoint screen with info on what’s for sale</a:t>
            </a:r>
            <a:r>
              <a:rPr lang="en-US" sz="1800"/>
              <a:t> &amp; </a:t>
            </a:r>
            <a:r>
              <a:rPr lang="en-US" sz="1800"/>
              <a:t>prices.</a:t>
            </a:r>
            <a:endParaRPr sz="1800"/>
          </a:p>
          <a:p>
            <a:pPr indent="-342900" lvl="0" marL="457200" rtl="0" algn="l">
              <a:lnSpc>
                <a:spcPct val="100000"/>
              </a:lnSpc>
              <a:spcBef>
                <a:spcPts val="1000"/>
              </a:spcBef>
              <a:spcAft>
                <a:spcPts val="0"/>
              </a:spcAft>
              <a:buSzPts val="1800"/>
              <a:buAutoNum type="arabicPeriod"/>
            </a:pPr>
            <a:r>
              <a:rPr lang="en-US" sz="1800"/>
              <a:t>KOKO can determine which KPs (Agent shops) the KOKOsoko app will be available in.</a:t>
            </a:r>
            <a:endParaRPr sz="1800"/>
          </a:p>
          <a:p>
            <a:pPr indent="-342900" lvl="0" marL="457200" rtl="0" algn="l">
              <a:lnSpc>
                <a:spcPct val="100000"/>
              </a:lnSpc>
              <a:spcBef>
                <a:spcPts val="1000"/>
              </a:spcBef>
              <a:spcAft>
                <a:spcPts val="0"/>
              </a:spcAft>
              <a:buSzPts val="1800"/>
              <a:buFont typeface="Nunito"/>
              <a:buAutoNum type="arabicPeriod"/>
            </a:pPr>
            <a:r>
              <a:rPr lang="en-US" sz="1800"/>
              <a:t>Anyone (not just KOKO account holder) can view product details on the product catalogue. </a:t>
            </a:r>
            <a:endParaRPr sz="1800"/>
          </a:p>
          <a:p>
            <a:pPr indent="-342900" lvl="0" marL="457200" rtl="0" algn="l">
              <a:lnSpc>
                <a:spcPct val="100000"/>
              </a:lnSpc>
              <a:spcBef>
                <a:spcPts val="1000"/>
              </a:spcBef>
              <a:spcAft>
                <a:spcPts val="0"/>
              </a:spcAft>
              <a:buSzPts val="1800"/>
              <a:buFont typeface="Nunito"/>
              <a:buAutoNum type="arabicPeriod"/>
            </a:pPr>
            <a:r>
              <a:rPr lang="en-US" sz="1800"/>
              <a:t>User can select &amp; order a product at the KP Screen, and Pay for the selected product via MPESA STK (using KOKO Gift till)</a:t>
            </a:r>
            <a:endParaRPr sz="1800"/>
          </a:p>
          <a:p>
            <a:pPr indent="-342900" lvl="0" marL="457200" rtl="0" algn="l">
              <a:lnSpc>
                <a:spcPct val="100000"/>
              </a:lnSpc>
              <a:spcBef>
                <a:spcPts val="1000"/>
              </a:spcBef>
              <a:spcAft>
                <a:spcPts val="0"/>
              </a:spcAft>
              <a:buSzPts val="1800"/>
              <a:buFont typeface="Nunito"/>
              <a:buAutoNum type="arabicPeriod"/>
            </a:pPr>
            <a:r>
              <a:rPr lang="en-US" sz="1800"/>
              <a:t>User can receive order confirmation SMS after payment completion or receive order failed notification SMS on payment failure.</a:t>
            </a:r>
            <a:endParaRPr sz="1800"/>
          </a:p>
          <a:p>
            <a:pPr indent="-342900" lvl="0" marL="457200" rtl="0" algn="l">
              <a:lnSpc>
                <a:spcPct val="100000"/>
              </a:lnSpc>
              <a:spcBef>
                <a:spcPts val="1000"/>
              </a:spcBef>
              <a:spcAft>
                <a:spcPts val="1000"/>
              </a:spcAft>
              <a:buSzPts val="1800"/>
              <a:buFont typeface="Nunito"/>
              <a:buAutoNum type="arabicPeriod"/>
            </a:pPr>
            <a:r>
              <a:rPr lang="en-US" sz="1800"/>
              <a:t>When payment is confirmed, the KOKO fulfillment team will receive an email, which will trigger order fulfillment.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KOKOsoko POC Project : Technical Elements</a:t>
            </a:r>
            <a:endParaRPr/>
          </a:p>
        </p:txBody>
      </p:sp>
      <p:sp>
        <p:nvSpPr>
          <p:cNvPr id="218" name="Google Shape;218;p25"/>
          <p:cNvSpPr txBox="1"/>
          <p:nvPr>
            <p:ph idx="1" type="subTitle"/>
          </p:nvPr>
        </p:nvSpPr>
        <p:spPr>
          <a:xfrm>
            <a:off x="458699" y="1147845"/>
            <a:ext cx="11274600" cy="4851900"/>
          </a:xfrm>
          <a:prstGeom prst="rect">
            <a:avLst/>
          </a:prstGeom>
        </p:spPr>
        <p:txBody>
          <a:bodyPr anchorCtr="0" anchor="t" bIns="45700" lIns="91425" spcFirstLastPara="1" rIns="91425" wrap="square" tIns="45700">
            <a:noAutofit/>
          </a:bodyPr>
          <a:lstStyle/>
          <a:p>
            <a:pPr indent="-342900" lvl="0" marL="457200" rtl="0" algn="just">
              <a:lnSpc>
                <a:spcPct val="200000"/>
              </a:lnSpc>
              <a:spcBef>
                <a:spcPts val="0"/>
              </a:spcBef>
              <a:spcAft>
                <a:spcPts val="0"/>
              </a:spcAft>
              <a:buSzPts val="1800"/>
              <a:buFont typeface="Nunito"/>
              <a:buAutoNum type="arabicPeriod"/>
            </a:pPr>
            <a:r>
              <a:rPr lang="en-US" sz="1800"/>
              <a:t>Product management CMS to run within the Special Offers section of KP, displaying 4 pre-selected products (specs &amp;  price), with the ability for KOKO to edit / switch out products easily.</a:t>
            </a:r>
            <a:endParaRPr sz="1800"/>
          </a:p>
          <a:p>
            <a:pPr indent="-342900" lvl="0" marL="457200" rtl="0" algn="just">
              <a:lnSpc>
                <a:spcPct val="200000"/>
              </a:lnSpc>
              <a:spcBef>
                <a:spcPts val="0"/>
              </a:spcBef>
              <a:spcAft>
                <a:spcPts val="0"/>
              </a:spcAft>
              <a:buSzPts val="1800"/>
              <a:buAutoNum type="arabicPeriod"/>
            </a:pPr>
            <a:r>
              <a:rPr lang="en-US" sz="1800"/>
              <a:t>Ad targeting functionality to enable KOKO to determine the participating KPs (Agent shops).</a:t>
            </a:r>
            <a:endParaRPr sz="1800"/>
          </a:p>
          <a:p>
            <a:pPr indent="-342900" lvl="0" marL="457200" rtl="0" algn="just">
              <a:lnSpc>
                <a:spcPct val="200000"/>
              </a:lnSpc>
              <a:spcBef>
                <a:spcPts val="0"/>
              </a:spcBef>
              <a:spcAft>
                <a:spcPts val="0"/>
              </a:spcAft>
              <a:buSzPts val="1800"/>
              <a:buFont typeface="Nunito"/>
              <a:buAutoNum type="arabicPeriod"/>
            </a:pPr>
            <a:r>
              <a:rPr lang="en-US" sz="1800"/>
              <a:t>Single product purchase journey using a ‘Buy Now’ feature (no ability to create / store user account).</a:t>
            </a:r>
            <a:endParaRPr sz="1800"/>
          </a:p>
          <a:p>
            <a:pPr indent="-342900" lvl="0" marL="457200" rtl="0" algn="just">
              <a:lnSpc>
                <a:spcPct val="200000"/>
              </a:lnSpc>
              <a:spcBef>
                <a:spcPts val="0"/>
              </a:spcBef>
              <a:spcAft>
                <a:spcPts val="0"/>
              </a:spcAft>
              <a:buSzPts val="1800"/>
              <a:buFont typeface="Nunito"/>
              <a:buAutoNum type="arabicPeriod"/>
            </a:pPr>
            <a:r>
              <a:rPr lang="en-US" sz="1800"/>
              <a:t>Payment </a:t>
            </a:r>
            <a:r>
              <a:rPr lang="en-US" sz="1800" u="sng"/>
              <a:t>only </a:t>
            </a:r>
            <a:r>
              <a:rPr lang="en-US" sz="1800"/>
              <a:t>via MPESA STK push using the </a:t>
            </a:r>
            <a:r>
              <a:rPr lang="en-US" sz="1800"/>
              <a:t>Safaricom </a:t>
            </a:r>
            <a:r>
              <a:rPr lang="en-US" sz="1800"/>
              <a:t>phone number entered by Customer.</a:t>
            </a:r>
            <a:endParaRPr sz="1800"/>
          </a:p>
          <a:p>
            <a:pPr indent="-342900" lvl="0" marL="457200" rtl="0" algn="just">
              <a:lnSpc>
                <a:spcPct val="200000"/>
              </a:lnSpc>
              <a:spcBef>
                <a:spcPts val="0"/>
              </a:spcBef>
              <a:spcAft>
                <a:spcPts val="0"/>
              </a:spcAft>
              <a:buSzPts val="1800"/>
              <a:buAutoNum type="arabicPeriod"/>
            </a:pPr>
            <a:r>
              <a:rPr lang="en-US" sz="1800"/>
              <a:t>Customer details captured (phone number, item ID, item quantity, total cost, KP Serial (Agent location), timestamp) for order fulfillment.</a:t>
            </a:r>
            <a:endParaRPr sz="1800"/>
          </a:p>
          <a:p>
            <a:pPr indent="0" lvl="0" marL="0" rtl="0" algn="just">
              <a:lnSpc>
                <a:spcPct val="200000"/>
              </a:lnSpc>
              <a:spcBef>
                <a:spcPts val="0"/>
              </a:spcBef>
              <a:spcAft>
                <a:spcPts val="0"/>
              </a:spcAft>
              <a:buNone/>
            </a:pPr>
            <a:r>
              <a:t/>
            </a:r>
            <a:endParaRPr sz="1800"/>
          </a:p>
          <a:p>
            <a:pPr indent="0" lvl="0" marL="0" rtl="0" algn="just">
              <a:lnSpc>
                <a:spcPct val="200000"/>
              </a:lnSpc>
              <a:spcBef>
                <a:spcPts val="0"/>
              </a:spcBef>
              <a:spcAft>
                <a:spcPts val="0"/>
              </a:spcAft>
              <a:buNone/>
            </a:pPr>
            <a:r>
              <a:rPr b="1" i="1" lang="en-US" sz="1800"/>
              <a:t>NB: </a:t>
            </a:r>
            <a:r>
              <a:rPr b="1" i="1" lang="en-US" sz="1800"/>
              <a:t>Fulfillment will be managed manually</a:t>
            </a:r>
            <a:endParaRPr b="1" i="1" sz="1800"/>
          </a:p>
          <a:p>
            <a:pPr indent="0" lvl="0" marL="457200" rtl="0" algn="l">
              <a:spcBef>
                <a:spcPts val="1000"/>
              </a:spcBef>
              <a:spcAft>
                <a:spcPts val="0"/>
              </a:spcAft>
              <a:buNone/>
            </a:pPr>
            <a:r>
              <a:t/>
            </a:r>
            <a:endParaRPr sz="1800"/>
          </a:p>
        </p:txBody>
      </p:sp>
      <p:sp>
        <p:nvSpPr>
          <p:cNvPr id="219" name="Google Shape;219;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6" name="Google Shape;226;p26"/>
          <p:cNvSpPr txBox="1"/>
          <p:nvPr/>
        </p:nvSpPr>
        <p:spPr>
          <a:xfrm>
            <a:off x="12763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solidFill>
                  <a:srgbClr val="000000"/>
                </a:solidFill>
                <a:latin typeface="Nunito SemiBold"/>
                <a:ea typeface="Nunito SemiBold"/>
                <a:cs typeface="Nunito SemiBold"/>
                <a:sym typeface="Nunito SemiBold"/>
              </a:rPr>
              <a:t>KOKOSoko Customer </a:t>
            </a:r>
            <a:r>
              <a:rPr lang="en-US" sz="3200">
                <a:solidFill>
                  <a:schemeClr val="dk1"/>
                </a:solidFill>
                <a:latin typeface="Nunito SemiBold"/>
                <a:ea typeface="Nunito SemiBold"/>
                <a:cs typeface="Nunito SemiBold"/>
                <a:sym typeface="Nunito SemiBold"/>
              </a:rPr>
              <a:t>Transaction </a:t>
            </a:r>
            <a:r>
              <a:rPr lang="en-US" sz="3200">
                <a:solidFill>
                  <a:srgbClr val="000000"/>
                </a:solidFill>
                <a:latin typeface="Nunito SemiBold"/>
                <a:ea typeface="Nunito SemiBold"/>
                <a:cs typeface="Nunito SemiBold"/>
                <a:sym typeface="Nunito SemiBold"/>
              </a:rPr>
              <a:t>Success Journey</a:t>
            </a:r>
            <a:endParaRPr sz="3200">
              <a:solidFill>
                <a:srgbClr val="000000"/>
              </a:solidFill>
              <a:latin typeface="Nunito SemiBold"/>
              <a:ea typeface="Nunito SemiBold"/>
              <a:cs typeface="Nunito SemiBold"/>
              <a:sym typeface="Nunito SemiBold"/>
            </a:endParaRPr>
          </a:p>
        </p:txBody>
      </p:sp>
      <p:pic>
        <p:nvPicPr>
          <p:cNvPr id="227" name="Google Shape;227;p26"/>
          <p:cNvPicPr preferRelativeResize="0"/>
          <p:nvPr/>
        </p:nvPicPr>
        <p:blipFill>
          <a:blip r:embed="rId3">
            <a:alphaModFix/>
          </a:blip>
          <a:stretch>
            <a:fillRect/>
          </a:stretch>
        </p:blipFill>
        <p:spPr>
          <a:xfrm>
            <a:off x="1932900" y="1078726"/>
            <a:ext cx="2872096" cy="1643836"/>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28" name="Google Shape;228;p26"/>
          <p:cNvSpPr/>
          <p:nvPr/>
        </p:nvSpPr>
        <p:spPr>
          <a:xfrm rot="7945978">
            <a:off x="1566788" y="2450332"/>
            <a:ext cx="667825" cy="754036"/>
          </a:xfrm>
          <a:prstGeom prst="arc">
            <a:avLst>
              <a:gd fmla="val 13670654"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p:nvPr/>
        </p:nvSpPr>
        <p:spPr>
          <a:xfrm rot="10448702">
            <a:off x="4323919" y="2450748"/>
            <a:ext cx="841088" cy="560307"/>
          </a:xfrm>
          <a:prstGeom prst="arc">
            <a:avLst>
              <a:gd fmla="val 11631476"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6"/>
          <p:cNvPicPr preferRelativeResize="0"/>
          <p:nvPr/>
        </p:nvPicPr>
        <p:blipFill>
          <a:blip r:embed="rId4">
            <a:alphaModFix/>
          </a:blip>
          <a:stretch>
            <a:fillRect/>
          </a:stretch>
        </p:blipFill>
        <p:spPr>
          <a:xfrm>
            <a:off x="211173" y="1119100"/>
            <a:ext cx="1252953" cy="1572120"/>
          </a:xfrm>
          <a:prstGeom prst="rect">
            <a:avLst/>
          </a:prstGeom>
          <a:noFill/>
          <a:ln>
            <a:noFill/>
          </a:ln>
        </p:spPr>
      </p:pic>
      <p:sp>
        <p:nvSpPr>
          <p:cNvPr id="231" name="Google Shape;231;p26"/>
          <p:cNvSpPr txBox="1"/>
          <p:nvPr/>
        </p:nvSpPr>
        <p:spPr>
          <a:xfrm>
            <a:off x="145350" y="2934968"/>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is made aware of promotion by the agent or advertisement from the KP</a:t>
            </a:r>
            <a:endParaRPr sz="1000">
              <a:latin typeface="Nunito"/>
              <a:ea typeface="Nunito"/>
              <a:cs typeface="Nunito"/>
              <a:sym typeface="Nunito"/>
            </a:endParaRPr>
          </a:p>
        </p:txBody>
      </p:sp>
      <p:sp>
        <p:nvSpPr>
          <p:cNvPr id="232" name="Google Shape;232;p26"/>
          <p:cNvSpPr txBox="1"/>
          <p:nvPr/>
        </p:nvSpPr>
        <p:spPr>
          <a:xfrm>
            <a:off x="2364000" y="2821343"/>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clicks on “Special Offers” tab - out of own interest, and/or introduced by shopkeeper</a:t>
            </a:r>
            <a:endParaRPr sz="1000">
              <a:latin typeface="Nunito"/>
              <a:ea typeface="Nunito"/>
              <a:cs typeface="Nunito"/>
              <a:sym typeface="Nunito"/>
            </a:endParaRPr>
          </a:p>
        </p:txBody>
      </p:sp>
      <p:sp>
        <p:nvSpPr>
          <p:cNvPr id="233" name="Google Shape;233;p26"/>
          <p:cNvSpPr txBox="1"/>
          <p:nvPr/>
        </p:nvSpPr>
        <p:spPr>
          <a:xfrm>
            <a:off x="10992450" y="1078725"/>
            <a:ext cx="12924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can browse several products on offer...</a:t>
            </a:r>
            <a:endParaRPr sz="1000">
              <a:latin typeface="Nunito"/>
              <a:ea typeface="Nunito"/>
              <a:cs typeface="Nunito"/>
              <a:sym typeface="Nunito"/>
            </a:endParaRPr>
          </a:p>
        </p:txBody>
      </p:sp>
      <p:sp>
        <p:nvSpPr>
          <p:cNvPr id="234" name="Google Shape;234;p26"/>
          <p:cNvSpPr txBox="1"/>
          <p:nvPr/>
        </p:nvSpPr>
        <p:spPr>
          <a:xfrm>
            <a:off x="7347525" y="3123768"/>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 and learn more about the product details and capacity through photos</a:t>
            </a:r>
            <a:endParaRPr sz="1000">
              <a:latin typeface="Nunito"/>
              <a:ea typeface="Nunito"/>
              <a:cs typeface="Nunito"/>
              <a:sym typeface="Nunito"/>
            </a:endParaRPr>
          </a:p>
        </p:txBody>
      </p:sp>
      <p:sp>
        <p:nvSpPr>
          <p:cNvPr id="235" name="Google Shape;235;p26"/>
          <p:cNvSpPr txBox="1"/>
          <p:nvPr/>
        </p:nvSpPr>
        <p:spPr>
          <a:xfrm>
            <a:off x="5052350" y="5797150"/>
            <a:ext cx="20628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Customer completes Mpesa transaction from their phone and await purchase success message</a:t>
            </a:r>
            <a:endParaRPr sz="1000">
              <a:latin typeface="Nunito"/>
              <a:ea typeface="Nunito"/>
              <a:cs typeface="Nunito"/>
              <a:sym typeface="Nunito"/>
            </a:endParaRPr>
          </a:p>
        </p:txBody>
      </p:sp>
      <p:sp>
        <p:nvSpPr>
          <p:cNvPr id="236" name="Google Shape;236;p26"/>
          <p:cNvSpPr/>
          <p:nvPr/>
        </p:nvSpPr>
        <p:spPr>
          <a:xfrm flipH="1" rot="-9027318">
            <a:off x="1647283" y="5221255"/>
            <a:ext cx="841407" cy="743730"/>
          </a:xfrm>
          <a:prstGeom prst="arc">
            <a:avLst>
              <a:gd fmla="val 16200000"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txBox="1"/>
          <p:nvPr/>
        </p:nvSpPr>
        <p:spPr>
          <a:xfrm>
            <a:off x="145350" y="5426500"/>
            <a:ext cx="1675200" cy="90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000">
              <a:solidFill>
                <a:srgbClr val="000000"/>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US" sz="1000">
                <a:solidFill>
                  <a:srgbClr val="000000"/>
                </a:solidFill>
                <a:latin typeface="Nunito"/>
                <a:ea typeface="Nunito"/>
                <a:cs typeface="Nunito"/>
                <a:sym typeface="Nunito"/>
              </a:rPr>
              <a:t>Customer comes back to KP to enter collection code and pick-up product from agent</a:t>
            </a:r>
            <a:endParaRPr sz="1000">
              <a:solidFill>
                <a:srgbClr val="000000"/>
              </a:solidFill>
              <a:latin typeface="Nunito"/>
              <a:ea typeface="Nunito"/>
              <a:cs typeface="Nunito"/>
              <a:sym typeface="Nunito"/>
            </a:endParaRPr>
          </a:p>
        </p:txBody>
      </p:sp>
      <p:pic>
        <p:nvPicPr>
          <p:cNvPr id="238" name="Google Shape;238;p26"/>
          <p:cNvPicPr preferRelativeResize="0"/>
          <p:nvPr/>
        </p:nvPicPr>
        <p:blipFill>
          <a:blip r:embed="rId4">
            <a:alphaModFix/>
          </a:blip>
          <a:stretch>
            <a:fillRect/>
          </a:stretch>
        </p:blipFill>
        <p:spPr>
          <a:xfrm>
            <a:off x="280398" y="4082988"/>
            <a:ext cx="1252953" cy="1572120"/>
          </a:xfrm>
          <a:prstGeom prst="rect">
            <a:avLst/>
          </a:prstGeom>
          <a:noFill/>
          <a:ln>
            <a:noFill/>
          </a:ln>
        </p:spPr>
      </p:pic>
      <p:pic>
        <p:nvPicPr>
          <p:cNvPr id="239" name="Google Shape;239;p26"/>
          <p:cNvPicPr preferRelativeResize="0"/>
          <p:nvPr/>
        </p:nvPicPr>
        <p:blipFill rotWithShape="1">
          <a:blip r:embed="rId5">
            <a:alphaModFix/>
          </a:blip>
          <a:srcRect b="0" l="0" r="0" t="14052"/>
          <a:stretch/>
        </p:blipFill>
        <p:spPr>
          <a:xfrm>
            <a:off x="2602600" y="3749375"/>
            <a:ext cx="1098600" cy="1817450"/>
          </a:xfrm>
          <a:prstGeom prst="rect">
            <a:avLst/>
          </a:prstGeom>
          <a:noFill/>
          <a:ln>
            <a:noFill/>
          </a:ln>
        </p:spPr>
      </p:pic>
      <p:sp>
        <p:nvSpPr>
          <p:cNvPr id="240" name="Google Shape;240;p26"/>
          <p:cNvSpPr txBox="1"/>
          <p:nvPr/>
        </p:nvSpPr>
        <p:spPr>
          <a:xfrm>
            <a:off x="2823366" y="3929092"/>
            <a:ext cx="660600" cy="141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Nunito"/>
              <a:ea typeface="Nunito"/>
              <a:cs typeface="Nunito"/>
              <a:sym typeface="Nunito"/>
            </a:endParaRPr>
          </a:p>
          <a:p>
            <a:pPr indent="0" lvl="0" marL="0" rtl="0" algn="l">
              <a:spcBef>
                <a:spcPts val="0"/>
              </a:spcBef>
              <a:spcAft>
                <a:spcPts val="0"/>
              </a:spcAft>
              <a:buNone/>
            </a:pPr>
            <a:r>
              <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Your order is now ready for collection at your KOKO agent [name of shop]</a:t>
            </a:r>
            <a:endParaRPr sz="700">
              <a:latin typeface="Nunito"/>
              <a:ea typeface="Nunito"/>
              <a:cs typeface="Nunito"/>
              <a:sym typeface="Nunito"/>
            </a:endParaRPr>
          </a:p>
        </p:txBody>
      </p:sp>
      <p:sp>
        <p:nvSpPr>
          <p:cNvPr id="241" name="Google Shape;241;p26"/>
          <p:cNvSpPr txBox="1"/>
          <p:nvPr/>
        </p:nvSpPr>
        <p:spPr>
          <a:xfrm>
            <a:off x="2493825" y="5537625"/>
            <a:ext cx="1763700" cy="15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receives text with order confirmation and when order is ready for collection with collection code </a:t>
            </a:r>
            <a:endParaRPr sz="1000">
              <a:latin typeface="Nunito"/>
              <a:ea typeface="Nunito"/>
              <a:cs typeface="Nunito"/>
              <a:sym typeface="Nunito"/>
            </a:endParaRPr>
          </a:p>
        </p:txBody>
      </p:sp>
      <p:sp>
        <p:nvSpPr>
          <p:cNvPr id="242" name="Google Shape;242;p26"/>
          <p:cNvSpPr/>
          <p:nvPr/>
        </p:nvSpPr>
        <p:spPr>
          <a:xfrm flipH="1" rot="-9168237">
            <a:off x="6965235" y="5174632"/>
            <a:ext cx="1023331" cy="836962"/>
          </a:xfrm>
          <a:prstGeom prst="arc">
            <a:avLst>
              <a:gd fmla="val 15253009"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flipH="1" rot="-9027318">
            <a:off x="4238083" y="5221255"/>
            <a:ext cx="841407" cy="743730"/>
          </a:xfrm>
          <a:prstGeom prst="arc">
            <a:avLst>
              <a:gd fmla="val 16200000"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flipH="1" rot="8100000">
            <a:off x="11637631" y="4023688"/>
            <a:ext cx="512935" cy="592273"/>
          </a:xfrm>
          <a:prstGeom prst="arc">
            <a:avLst>
              <a:gd fmla="val 15043986" name="adj1"/>
              <a:gd fmla="val 102312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txBox="1"/>
          <p:nvPr/>
        </p:nvSpPr>
        <p:spPr>
          <a:xfrm>
            <a:off x="7971775" y="4420850"/>
            <a:ext cx="1252800" cy="18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If customer decides to buy the product, he will be asked to provid</a:t>
            </a:r>
            <a:r>
              <a:rPr lang="en-US" sz="1000">
                <a:latin typeface="Nunito"/>
                <a:ea typeface="Nunito"/>
                <a:cs typeface="Nunito"/>
                <a:sym typeface="Nunito"/>
              </a:rPr>
              <a:t>e their</a:t>
            </a:r>
            <a:r>
              <a:rPr lang="en-US" sz="1000">
                <a:solidFill>
                  <a:srgbClr val="000000"/>
                </a:solidFill>
                <a:latin typeface="Nunito"/>
                <a:ea typeface="Nunito"/>
                <a:cs typeface="Nunito"/>
                <a:sym typeface="Nunito"/>
              </a:rPr>
              <a:t> phone number</a:t>
            </a:r>
            <a:r>
              <a:rPr lang="en-US" sz="1000">
                <a:latin typeface="Nunito"/>
                <a:ea typeface="Nunito"/>
                <a:cs typeface="Nunito"/>
                <a:sym typeface="Nunito"/>
              </a:rPr>
              <a:t> and select ‘pay via Mpesa to trigger STK push to their phone and input their Mpesa PIN to pay</a:t>
            </a:r>
            <a:endParaRPr sz="1000">
              <a:latin typeface="Nunito"/>
              <a:ea typeface="Nunito"/>
              <a:cs typeface="Nunito"/>
              <a:sym typeface="Nunito"/>
            </a:endParaRPr>
          </a:p>
        </p:txBody>
      </p:sp>
      <p:pic>
        <p:nvPicPr>
          <p:cNvPr id="246" name="Google Shape;246;p26"/>
          <p:cNvPicPr preferRelativeResize="0"/>
          <p:nvPr/>
        </p:nvPicPr>
        <p:blipFill>
          <a:blip r:embed="rId6">
            <a:alphaModFix/>
          </a:blip>
          <a:stretch>
            <a:fillRect/>
          </a:stretch>
        </p:blipFill>
        <p:spPr>
          <a:xfrm>
            <a:off x="4976525" y="1069083"/>
            <a:ext cx="3030219" cy="1672164"/>
          </a:xfrm>
          <a:prstGeom prst="rect">
            <a:avLst/>
          </a:prstGeom>
          <a:noFill/>
          <a:ln cap="flat" cmpd="sng" w="9525">
            <a:solidFill>
              <a:schemeClr val="dk2"/>
            </a:solidFill>
            <a:prstDash val="solid"/>
            <a:round/>
            <a:headEnd len="sm" w="sm" type="none"/>
            <a:tailEnd len="sm" w="sm" type="none"/>
          </a:ln>
        </p:spPr>
      </p:pic>
      <p:pic>
        <p:nvPicPr>
          <p:cNvPr id="247" name="Google Shape;247;p26"/>
          <p:cNvPicPr preferRelativeResize="0"/>
          <p:nvPr/>
        </p:nvPicPr>
        <p:blipFill>
          <a:blip r:embed="rId7">
            <a:alphaModFix/>
          </a:blip>
          <a:stretch>
            <a:fillRect/>
          </a:stretch>
        </p:blipFill>
        <p:spPr>
          <a:xfrm>
            <a:off x="8178275" y="1058308"/>
            <a:ext cx="2833073" cy="1624173"/>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48" name="Google Shape;248;p26"/>
          <p:cNvSpPr/>
          <p:nvPr/>
        </p:nvSpPr>
        <p:spPr>
          <a:xfrm rot="10448702">
            <a:off x="7487907" y="2547198"/>
            <a:ext cx="841088" cy="560307"/>
          </a:xfrm>
          <a:prstGeom prst="arc">
            <a:avLst>
              <a:gd fmla="val 11631476" name="adj1"/>
              <a:gd fmla="val 684342"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flipH="1" rot="-1399530">
            <a:off x="10642416" y="2044294"/>
            <a:ext cx="1013754" cy="866586"/>
          </a:xfrm>
          <a:prstGeom prst="arc">
            <a:avLst>
              <a:gd fmla="val 7501408" name="adj1"/>
              <a:gd fmla="val 15355136"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26"/>
          <p:cNvPicPr preferRelativeResize="0"/>
          <p:nvPr/>
        </p:nvPicPr>
        <p:blipFill>
          <a:blip r:embed="rId8">
            <a:alphaModFix/>
          </a:blip>
          <a:stretch>
            <a:fillRect/>
          </a:stretch>
        </p:blipFill>
        <p:spPr>
          <a:xfrm>
            <a:off x="9022725" y="2815596"/>
            <a:ext cx="2929738" cy="1645091"/>
          </a:xfrm>
          <a:prstGeom prst="rect">
            <a:avLst/>
          </a:prstGeom>
          <a:noFill/>
          <a:ln cap="flat" cmpd="sng" w="19050">
            <a:solidFill>
              <a:schemeClr val="dk2"/>
            </a:solidFill>
            <a:prstDash val="solid"/>
            <a:round/>
            <a:headEnd len="sm" w="sm" type="none"/>
            <a:tailEnd len="sm" w="sm" type="none"/>
          </a:ln>
        </p:spPr>
      </p:pic>
      <p:pic>
        <p:nvPicPr>
          <p:cNvPr id="251" name="Google Shape;251;p26"/>
          <p:cNvPicPr preferRelativeResize="0"/>
          <p:nvPr/>
        </p:nvPicPr>
        <p:blipFill>
          <a:blip r:embed="rId9">
            <a:alphaModFix/>
          </a:blip>
          <a:stretch>
            <a:fillRect/>
          </a:stretch>
        </p:blipFill>
        <p:spPr>
          <a:xfrm>
            <a:off x="9224575" y="4593808"/>
            <a:ext cx="2743222" cy="1727214"/>
          </a:xfrm>
          <a:prstGeom prst="rect">
            <a:avLst/>
          </a:prstGeom>
          <a:noFill/>
          <a:ln cap="flat" cmpd="sng" w="19050">
            <a:solidFill>
              <a:schemeClr val="dk2"/>
            </a:solidFill>
            <a:prstDash val="solid"/>
            <a:round/>
            <a:headEnd len="sm" w="sm" type="none"/>
            <a:tailEnd len="sm" w="sm" type="none"/>
          </a:ln>
        </p:spPr>
      </p:pic>
      <p:pic>
        <p:nvPicPr>
          <p:cNvPr id="252" name="Google Shape;252;p26"/>
          <p:cNvPicPr preferRelativeResize="0"/>
          <p:nvPr/>
        </p:nvPicPr>
        <p:blipFill>
          <a:blip r:embed="rId10">
            <a:alphaModFix/>
          </a:blip>
          <a:stretch>
            <a:fillRect/>
          </a:stretch>
        </p:blipFill>
        <p:spPr>
          <a:xfrm>
            <a:off x="4737213" y="3935221"/>
            <a:ext cx="3032282" cy="177499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9" name="Google Shape;259;p27"/>
          <p:cNvSpPr txBox="1"/>
          <p:nvPr/>
        </p:nvSpPr>
        <p:spPr>
          <a:xfrm>
            <a:off x="12763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200">
                <a:solidFill>
                  <a:srgbClr val="000000"/>
                </a:solidFill>
                <a:latin typeface="Nunito SemiBold"/>
                <a:ea typeface="Nunito SemiBold"/>
                <a:cs typeface="Nunito SemiBold"/>
                <a:sym typeface="Nunito SemiBold"/>
              </a:rPr>
              <a:t>KOKOSoko Customer Transaction </a:t>
            </a:r>
            <a:r>
              <a:rPr lang="en-US" sz="3200">
                <a:latin typeface="Nunito SemiBold"/>
                <a:ea typeface="Nunito SemiBold"/>
                <a:cs typeface="Nunito SemiBold"/>
                <a:sym typeface="Nunito SemiBold"/>
              </a:rPr>
              <a:t>Failure </a:t>
            </a:r>
            <a:r>
              <a:rPr lang="en-US" sz="3200">
                <a:solidFill>
                  <a:srgbClr val="000000"/>
                </a:solidFill>
                <a:latin typeface="Nunito SemiBold"/>
                <a:ea typeface="Nunito SemiBold"/>
                <a:cs typeface="Nunito SemiBold"/>
                <a:sym typeface="Nunito SemiBold"/>
              </a:rPr>
              <a:t>Journey</a:t>
            </a:r>
            <a:endParaRPr sz="3200">
              <a:solidFill>
                <a:srgbClr val="000000"/>
              </a:solidFill>
              <a:latin typeface="Nunito SemiBold"/>
              <a:ea typeface="Nunito SemiBold"/>
              <a:cs typeface="Nunito SemiBold"/>
              <a:sym typeface="Nunito SemiBold"/>
            </a:endParaRPr>
          </a:p>
        </p:txBody>
      </p:sp>
      <p:pic>
        <p:nvPicPr>
          <p:cNvPr id="260" name="Google Shape;260;p27"/>
          <p:cNvPicPr preferRelativeResize="0"/>
          <p:nvPr/>
        </p:nvPicPr>
        <p:blipFill>
          <a:blip r:embed="rId3">
            <a:alphaModFix/>
          </a:blip>
          <a:stretch>
            <a:fillRect/>
          </a:stretch>
        </p:blipFill>
        <p:spPr>
          <a:xfrm>
            <a:off x="1645875" y="1044776"/>
            <a:ext cx="2470004" cy="1393335"/>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61" name="Google Shape;261;p27"/>
          <p:cNvSpPr/>
          <p:nvPr/>
        </p:nvSpPr>
        <p:spPr>
          <a:xfrm rot="7946071">
            <a:off x="1348491" y="2383779"/>
            <a:ext cx="848318" cy="754036"/>
          </a:xfrm>
          <a:prstGeom prst="arc">
            <a:avLst>
              <a:gd fmla="val 11113218" name="adj1"/>
              <a:gd fmla="val 19302596"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rot="10449294">
            <a:off x="3918417" y="2291939"/>
            <a:ext cx="762967" cy="465022"/>
          </a:xfrm>
          <a:prstGeom prst="arc">
            <a:avLst>
              <a:gd fmla="val 10574660"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7"/>
          <p:cNvPicPr preferRelativeResize="0"/>
          <p:nvPr/>
        </p:nvPicPr>
        <p:blipFill>
          <a:blip r:embed="rId4">
            <a:alphaModFix/>
          </a:blip>
          <a:stretch>
            <a:fillRect/>
          </a:stretch>
        </p:blipFill>
        <p:spPr>
          <a:xfrm>
            <a:off x="211173" y="1119100"/>
            <a:ext cx="1252953" cy="1572120"/>
          </a:xfrm>
          <a:prstGeom prst="rect">
            <a:avLst/>
          </a:prstGeom>
          <a:noFill/>
          <a:ln>
            <a:noFill/>
          </a:ln>
        </p:spPr>
      </p:pic>
      <p:sp>
        <p:nvSpPr>
          <p:cNvPr id="264" name="Google Shape;264;p27"/>
          <p:cNvSpPr txBox="1"/>
          <p:nvPr/>
        </p:nvSpPr>
        <p:spPr>
          <a:xfrm>
            <a:off x="145350" y="2934968"/>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is made aware of promotion by the agent or advertisement from the KP</a:t>
            </a:r>
            <a:endParaRPr sz="1000">
              <a:latin typeface="Nunito"/>
              <a:ea typeface="Nunito"/>
              <a:cs typeface="Nunito"/>
              <a:sym typeface="Nunito"/>
            </a:endParaRPr>
          </a:p>
        </p:txBody>
      </p:sp>
      <p:sp>
        <p:nvSpPr>
          <p:cNvPr id="265" name="Google Shape;265;p27"/>
          <p:cNvSpPr txBox="1"/>
          <p:nvPr/>
        </p:nvSpPr>
        <p:spPr>
          <a:xfrm>
            <a:off x="2221488" y="2505743"/>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clicks on “Special Offers” tab - out of own interest, and/or introduced by shopkeeper</a:t>
            </a:r>
            <a:endParaRPr sz="1000">
              <a:latin typeface="Nunito"/>
              <a:ea typeface="Nunito"/>
              <a:cs typeface="Nunito"/>
              <a:sym typeface="Nunito"/>
            </a:endParaRPr>
          </a:p>
        </p:txBody>
      </p:sp>
      <p:sp>
        <p:nvSpPr>
          <p:cNvPr id="266" name="Google Shape;266;p27"/>
          <p:cNvSpPr txBox="1"/>
          <p:nvPr/>
        </p:nvSpPr>
        <p:spPr>
          <a:xfrm>
            <a:off x="7564750" y="2452750"/>
            <a:ext cx="12924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can browse several products on offer...</a:t>
            </a:r>
            <a:endParaRPr sz="1000">
              <a:latin typeface="Nunito"/>
              <a:ea typeface="Nunito"/>
              <a:cs typeface="Nunito"/>
              <a:sym typeface="Nunito"/>
            </a:endParaRPr>
          </a:p>
        </p:txBody>
      </p:sp>
      <p:sp>
        <p:nvSpPr>
          <p:cNvPr id="267" name="Google Shape;267;p27"/>
          <p:cNvSpPr txBox="1"/>
          <p:nvPr/>
        </p:nvSpPr>
        <p:spPr>
          <a:xfrm>
            <a:off x="10024425" y="2505743"/>
            <a:ext cx="1675200" cy="7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 and learn more about the product details and capacity through photos</a:t>
            </a:r>
            <a:endParaRPr sz="1000">
              <a:latin typeface="Nunito"/>
              <a:ea typeface="Nunito"/>
              <a:cs typeface="Nunito"/>
              <a:sym typeface="Nunito"/>
            </a:endParaRPr>
          </a:p>
        </p:txBody>
      </p:sp>
      <p:sp>
        <p:nvSpPr>
          <p:cNvPr id="268" name="Google Shape;268;p27"/>
          <p:cNvSpPr txBox="1"/>
          <p:nvPr/>
        </p:nvSpPr>
        <p:spPr>
          <a:xfrm>
            <a:off x="10812900" y="5328400"/>
            <a:ext cx="13791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a:ea typeface="Nunito"/>
                <a:cs typeface="Nunito"/>
                <a:sym typeface="Nunito"/>
              </a:rPr>
              <a:t>Customer completes Mpesa transaction from their phone and await purchase success message</a:t>
            </a:r>
            <a:endParaRPr sz="1000">
              <a:latin typeface="Nunito"/>
              <a:ea typeface="Nunito"/>
              <a:cs typeface="Nunito"/>
              <a:sym typeface="Nunito"/>
            </a:endParaRPr>
          </a:p>
        </p:txBody>
      </p:sp>
      <p:sp>
        <p:nvSpPr>
          <p:cNvPr id="269" name="Google Shape;269;p27"/>
          <p:cNvSpPr/>
          <p:nvPr/>
        </p:nvSpPr>
        <p:spPr>
          <a:xfrm flipH="1" rot="-9027318">
            <a:off x="804647" y="4997964"/>
            <a:ext cx="841407" cy="548262"/>
          </a:xfrm>
          <a:prstGeom prst="arc">
            <a:avLst>
              <a:gd fmla="val 16200000"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7"/>
          <p:cNvSpPr txBox="1"/>
          <p:nvPr/>
        </p:nvSpPr>
        <p:spPr>
          <a:xfrm>
            <a:off x="50" y="5365550"/>
            <a:ext cx="12924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1000">
                <a:solidFill>
                  <a:srgbClr val="000000"/>
                </a:solidFill>
                <a:latin typeface="Nunito"/>
                <a:ea typeface="Nunito"/>
                <a:cs typeface="Nunito"/>
                <a:sym typeface="Nunito"/>
              </a:rPr>
              <a:t>Customer comes back to KP to enter collection code and pick-up product from agent</a:t>
            </a:r>
            <a:endParaRPr sz="1000">
              <a:solidFill>
                <a:srgbClr val="000000"/>
              </a:solidFill>
              <a:latin typeface="Nunito"/>
              <a:ea typeface="Nunito"/>
              <a:cs typeface="Nunito"/>
              <a:sym typeface="Nunito"/>
            </a:endParaRPr>
          </a:p>
        </p:txBody>
      </p:sp>
      <p:pic>
        <p:nvPicPr>
          <p:cNvPr id="271" name="Google Shape;271;p27"/>
          <p:cNvPicPr preferRelativeResize="0"/>
          <p:nvPr/>
        </p:nvPicPr>
        <p:blipFill>
          <a:blip r:embed="rId4">
            <a:alphaModFix/>
          </a:blip>
          <a:stretch>
            <a:fillRect/>
          </a:stretch>
        </p:blipFill>
        <p:spPr>
          <a:xfrm>
            <a:off x="91548" y="3772950"/>
            <a:ext cx="1252953" cy="1572120"/>
          </a:xfrm>
          <a:prstGeom prst="rect">
            <a:avLst/>
          </a:prstGeom>
          <a:noFill/>
          <a:ln>
            <a:noFill/>
          </a:ln>
        </p:spPr>
      </p:pic>
      <p:pic>
        <p:nvPicPr>
          <p:cNvPr id="272" name="Google Shape;272;p27"/>
          <p:cNvPicPr preferRelativeResize="0"/>
          <p:nvPr/>
        </p:nvPicPr>
        <p:blipFill rotWithShape="1">
          <a:blip r:embed="rId5">
            <a:alphaModFix/>
          </a:blip>
          <a:srcRect b="0" l="0" r="0" t="14052"/>
          <a:stretch/>
        </p:blipFill>
        <p:spPr>
          <a:xfrm>
            <a:off x="1594450" y="3528163"/>
            <a:ext cx="1098600" cy="1817450"/>
          </a:xfrm>
          <a:prstGeom prst="rect">
            <a:avLst/>
          </a:prstGeom>
          <a:noFill/>
          <a:ln>
            <a:noFill/>
          </a:ln>
        </p:spPr>
      </p:pic>
      <p:sp>
        <p:nvSpPr>
          <p:cNvPr id="273" name="Google Shape;273;p27"/>
          <p:cNvSpPr txBox="1"/>
          <p:nvPr/>
        </p:nvSpPr>
        <p:spPr>
          <a:xfrm>
            <a:off x="1813441" y="3772942"/>
            <a:ext cx="660600" cy="1415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Nunito"/>
              <a:ea typeface="Nunito"/>
              <a:cs typeface="Nunito"/>
              <a:sym typeface="Nunito"/>
            </a:endParaRPr>
          </a:p>
          <a:p>
            <a:pPr indent="0" lvl="0" marL="0" rtl="0" algn="l">
              <a:spcBef>
                <a:spcPts val="0"/>
              </a:spcBef>
              <a:spcAft>
                <a:spcPts val="0"/>
              </a:spcAft>
              <a:buNone/>
            </a:pPr>
            <a:r>
              <a:t/>
            </a:r>
            <a:endParaRPr sz="700">
              <a:latin typeface="Nunito"/>
              <a:ea typeface="Nunito"/>
              <a:cs typeface="Nunito"/>
              <a:sym typeface="Nunito"/>
            </a:endParaRPr>
          </a:p>
          <a:p>
            <a:pPr indent="0" lvl="0" marL="0" rtl="0" algn="l">
              <a:spcBef>
                <a:spcPts val="0"/>
              </a:spcBef>
              <a:spcAft>
                <a:spcPts val="0"/>
              </a:spcAft>
              <a:buNone/>
            </a:pPr>
            <a:r>
              <a:rPr lang="en-US" sz="700">
                <a:latin typeface="Nunito"/>
                <a:ea typeface="Nunito"/>
                <a:cs typeface="Nunito"/>
                <a:sym typeface="Nunito"/>
              </a:rPr>
              <a:t>Your order is now ready for collection at your KOKO agent [name of shop]</a:t>
            </a:r>
            <a:endParaRPr sz="700">
              <a:latin typeface="Nunito"/>
              <a:ea typeface="Nunito"/>
              <a:cs typeface="Nunito"/>
              <a:sym typeface="Nunito"/>
            </a:endParaRPr>
          </a:p>
        </p:txBody>
      </p:sp>
      <p:sp>
        <p:nvSpPr>
          <p:cNvPr id="274" name="Google Shape;274;p27"/>
          <p:cNvSpPr txBox="1"/>
          <p:nvPr/>
        </p:nvSpPr>
        <p:spPr>
          <a:xfrm>
            <a:off x="1556313" y="5365550"/>
            <a:ext cx="1379100" cy="15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Customer receives text with order confirmation and when order is ready for collection with collection code </a:t>
            </a:r>
            <a:endParaRPr sz="1000">
              <a:latin typeface="Nunito"/>
              <a:ea typeface="Nunito"/>
              <a:cs typeface="Nunito"/>
              <a:sym typeface="Nunito"/>
            </a:endParaRPr>
          </a:p>
        </p:txBody>
      </p:sp>
      <p:sp>
        <p:nvSpPr>
          <p:cNvPr id="275" name="Google Shape;275;p27"/>
          <p:cNvSpPr/>
          <p:nvPr/>
        </p:nvSpPr>
        <p:spPr>
          <a:xfrm flipH="1" rot="-9168237">
            <a:off x="10651485" y="4270657"/>
            <a:ext cx="1023331" cy="836962"/>
          </a:xfrm>
          <a:prstGeom prst="arc">
            <a:avLst>
              <a:gd fmla="val 15992587" name="adj1"/>
              <a:gd fmla="val 590472"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flipH="1" rot="-9027318">
            <a:off x="7234347" y="5592621"/>
            <a:ext cx="841407" cy="637865"/>
          </a:xfrm>
          <a:prstGeom prst="arc">
            <a:avLst>
              <a:gd fmla="val 14848627"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rot="8100000">
            <a:off x="11550781" y="2516438"/>
            <a:ext cx="512935" cy="592273"/>
          </a:xfrm>
          <a:prstGeom prst="arc">
            <a:avLst>
              <a:gd fmla="val 15043986" name="adj1"/>
              <a:gd fmla="val 102312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txBox="1"/>
          <p:nvPr/>
        </p:nvSpPr>
        <p:spPr>
          <a:xfrm>
            <a:off x="7182850" y="3154175"/>
            <a:ext cx="19851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000000"/>
                </a:solidFill>
                <a:latin typeface="Nunito"/>
                <a:ea typeface="Nunito"/>
                <a:cs typeface="Nunito"/>
                <a:sym typeface="Nunito"/>
              </a:rPr>
              <a:t>If customer decides to buy the product, he will be asked to provid</a:t>
            </a:r>
            <a:r>
              <a:rPr lang="en-US" sz="1000">
                <a:latin typeface="Nunito"/>
                <a:ea typeface="Nunito"/>
                <a:cs typeface="Nunito"/>
                <a:sym typeface="Nunito"/>
              </a:rPr>
              <a:t>e their</a:t>
            </a:r>
            <a:r>
              <a:rPr lang="en-US" sz="1000">
                <a:solidFill>
                  <a:srgbClr val="000000"/>
                </a:solidFill>
                <a:latin typeface="Nunito"/>
                <a:ea typeface="Nunito"/>
                <a:cs typeface="Nunito"/>
                <a:sym typeface="Nunito"/>
              </a:rPr>
              <a:t> phone number</a:t>
            </a:r>
            <a:r>
              <a:rPr lang="en-US" sz="1000">
                <a:latin typeface="Nunito"/>
                <a:ea typeface="Nunito"/>
                <a:cs typeface="Nunito"/>
                <a:sym typeface="Nunito"/>
              </a:rPr>
              <a:t> and select ‘pay via Mpesa to trigger STK push to their phone and input their Mpesa PIN to pay</a:t>
            </a:r>
            <a:endParaRPr sz="1000">
              <a:latin typeface="Nunito"/>
              <a:ea typeface="Nunito"/>
              <a:cs typeface="Nunito"/>
              <a:sym typeface="Nunito"/>
            </a:endParaRPr>
          </a:p>
        </p:txBody>
      </p:sp>
      <p:pic>
        <p:nvPicPr>
          <p:cNvPr id="279" name="Google Shape;279;p27"/>
          <p:cNvPicPr preferRelativeResize="0"/>
          <p:nvPr/>
        </p:nvPicPr>
        <p:blipFill>
          <a:blip r:embed="rId6">
            <a:alphaModFix/>
          </a:blip>
          <a:stretch>
            <a:fillRect/>
          </a:stretch>
        </p:blipFill>
        <p:spPr>
          <a:xfrm>
            <a:off x="4257525" y="1040008"/>
            <a:ext cx="2527808" cy="1377158"/>
          </a:xfrm>
          <a:prstGeom prst="rect">
            <a:avLst/>
          </a:prstGeom>
          <a:noFill/>
          <a:ln cap="flat" cmpd="sng" w="9525">
            <a:solidFill>
              <a:schemeClr val="dk2"/>
            </a:solidFill>
            <a:prstDash val="solid"/>
            <a:round/>
            <a:headEnd len="sm" w="sm" type="none"/>
            <a:tailEnd len="sm" w="sm" type="none"/>
          </a:ln>
        </p:spPr>
      </p:pic>
      <p:pic>
        <p:nvPicPr>
          <p:cNvPr id="280" name="Google Shape;280;p27"/>
          <p:cNvPicPr preferRelativeResize="0"/>
          <p:nvPr/>
        </p:nvPicPr>
        <p:blipFill>
          <a:blip r:embed="rId7">
            <a:alphaModFix/>
          </a:blip>
          <a:stretch>
            <a:fillRect/>
          </a:stretch>
        </p:blipFill>
        <p:spPr>
          <a:xfrm>
            <a:off x="6965800" y="1053258"/>
            <a:ext cx="2438650" cy="1376358"/>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81" name="Google Shape;281;p27"/>
          <p:cNvSpPr/>
          <p:nvPr/>
        </p:nvSpPr>
        <p:spPr>
          <a:xfrm rot="10448490">
            <a:off x="6494180" y="2244287"/>
            <a:ext cx="878790" cy="560307"/>
          </a:xfrm>
          <a:prstGeom prst="arc">
            <a:avLst>
              <a:gd fmla="val 10985113" name="adj1"/>
              <a:gd fmla="val 25099"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7"/>
          <p:cNvPicPr preferRelativeResize="0"/>
          <p:nvPr/>
        </p:nvPicPr>
        <p:blipFill>
          <a:blip r:embed="rId8">
            <a:alphaModFix/>
          </a:blip>
          <a:stretch>
            <a:fillRect/>
          </a:stretch>
        </p:blipFill>
        <p:spPr>
          <a:xfrm>
            <a:off x="9584925" y="1036433"/>
            <a:ext cx="2472407" cy="1358466"/>
          </a:xfrm>
          <a:prstGeom prst="rect">
            <a:avLst/>
          </a:prstGeom>
          <a:noFill/>
          <a:ln cap="flat" cmpd="sng" w="19050">
            <a:solidFill>
              <a:schemeClr val="dk2"/>
            </a:solidFill>
            <a:prstDash val="solid"/>
            <a:round/>
            <a:headEnd len="sm" w="sm" type="none"/>
            <a:tailEnd len="sm" w="sm" type="none"/>
          </a:ln>
        </p:spPr>
      </p:pic>
      <p:pic>
        <p:nvPicPr>
          <p:cNvPr id="283" name="Google Shape;283;p27"/>
          <p:cNvPicPr preferRelativeResize="0"/>
          <p:nvPr/>
        </p:nvPicPr>
        <p:blipFill>
          <a:blip r:embed="rId9">
            <a:alphaModFix/>
          </a:blip>
          <a:stretch>
            <a:fillRect/>
          </a:stretch>
        </p:blipFill>
        <p:spPr>
          <a:xfrm>
            <a:off x="9314100" y="3088171"/>
            <a:ext cx="2633495" cy="1656115"/>
          </a:xfrm>
          <a:prstGeom prst="rect">
            <a:avLst/>
          </a:prstGeom>
          <a:noFill/>
          <a:ln cap="flat" cmpd="sng" w="19050">
            <a:solidFill>
              <a:schemeClr val="dk2"/>
            </a:solidFill>
            <a:prstDash val="solid"/>
            <a:round/>
            <a:headEnd len="sm" w="sm" type="none"/>
            <a:tailEnd len="sm" w="sm" type="none"/>
          </a:ln>
        </p:spPr>
      </p:pic>
      <p:pic>
        <p:nvPicPr>
          <p:cNvPr id="284" name="Google Shape;284;p27"/>
          <p:cNvPicPr preferRelativeResize="0"/>
          <p:nvPr/>
        </p:nvPicPr>
        <p:blipFill>
          <a:blip r:embed="rId10">
            <a:alphaModFix/>
          </a:blip>
          <a:stretch>
            <a:fillRect/>
          </a:stretch>
        </p:blipFill>
        <p:spPr>
          <a:xfrm>
            <a:off x="8123088" y="4826146"/>
            <a:ext cx="2577442" cy="1501246"/>
          </a:xfrm>
          <a:prstGeom prst="rect">
            <a:avLst/>
          </a:prstGeom>
          <a:noFill/>
          <a:ln>
            <a:noFill/>
          </a:ln>
        </p:spPr>
      </p:pic>
      <p:pic>
        <p:nvPicPr>
          <p:cNvPr id="285" name="Google Shape;285;p27"/>
          <p:cNvPicPr preferRelativeResize="0"/>
          <p:nvPr/>
        </p:nvPicPr>
        <p:blipFill>
          <a:blip r:embed="rId11">
            <a:alphaModFix/>
          </a:blip>
          <a:stretch>
            <a:fillRect/>
          </a:stretch>
        </p:blipFill>
        <p:spPr>
          <a:xfrm>
            <a:off x="5358900" y="4477721"/>
            <a:ext cx="2569153" cy="1420270"/>
          </a:xfrm>
          <a:prstGeom prst="rect">
            <a:avLst/>
          </a:prstGeom>
          <a:noFill/>
          <a:ln cap="flat" cmpd="sng" w="9525">
            <a:solidFill>
              <a:srgbClr val="000000"/>
            </a:solidFill>
            <a:prstDash val="solid"/>
            <a:round/>
            <a:headEnd len="sm" w="sm" type="none"/>
            <a:tailEnd len="sm" w="sm" type="none"/>
          </a:ln>
        </p:spPr>
      </p:pic>
      <p:sp>
        <p:nvSpPr>
          <p:cNvPr id="286" name="Google Shape;286;p27"/>
          <p:cNvSpPr/>
          <p:nvPr/>
        </p:nvSpPr>
        <p:spPr>
          <a:xfrm rot="10448490">
            <a:off x="9119430" y="2236737"/>
            <a:ext cx="878790" cy="560307"/>
          </a:xfrm>
          <a:prstGeom prst="arc">
            <a:avLst>
              <a:gd fmla="val 10985113" name="adj1"/>
              <a:gd fmla="val 25099"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7"/>
          <p:cNvPicPr preferRelativeResize="0"/>
          <p:nvPr/>
        </p:nvPicPr>
        <p:blipFill>
          <a:blip r:embed="rId12">
            <a:alphaModFix/>
          </a:blip>
          <a:stretch>
            <a:fillRect/>
          </a:stretch>
        </p:blipFill>
        <p:spPr>
          <a:xfrm>
            <a:off x="3013225" y="4007500"/>
            <a:ext cx="1252950" cy="1252950"/>
          </a:xfrm>
          <a:prstGeom prst="rect">
            <a:avLst/>
          </a:prstGeom>
          <a:noFill/>
          <a:ln cap="flat" cmpd="sng" w="9525">
            <a:solidFill>
              <a:srgbClr val="000000"/>
            </a:solidFill>
            <a:prstDash val="solid"/>
            <a:round/>
            <a:headEnd len="sm" w="sm" type="none"/>
            <a:tailEnd len="sm" w="sm" type="none"/>
          </a:ln>
        </p:spPr>
      </p:pic>
      <p:sp>
        <p:nvSpPr>
          <p:cNvPr id="288" name="Google Shape;288;p27"/>
          <p:cNvSpPr txBox="1"/>
          <p:nvPr/>
        </p:nvSpPr>
        <p:spPr>
          <a:xfrm>
            <a:off x="3004725" y="5260450"/>
            <a:ext cx="1252800" cy="11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KOKO contacts customer within an hour to guide in manual payment processing</a:t>
            </a:r>
            <a:endParaRPr sz="1000">
              <a:latin typeface="Nunito SemiBold"/>
              <a:ea typeface="Nunito SemiBold"/>
              <a:cs typeface="Nunito SemiBold"/>
              <a:sym typeface="Nunito SemiBold"/>
            </a:endParaRPr>
          </a:p>
        </p:txBody>
      </p:sp>
      <p:sp>
        <p:nvSpPr>
          <p:cNvPr id="289" name="Google Shape;289;p27"/>
          <p:cNvSpPr/>
          <p:nvPr/>
        </p:nvSpPr>
        <p:spPr>
          <a:xfrm rot="7945722">
            <a:off x="5551005" y="3798600"/>
            <a:ext cx="529591" cy="754036"/>
          </a:xfrm>
          <a:prstGeom prst="arc">
            <a:avLst>
              <a:gd fmla="val 5795524" name="adj1"/>
              <a:gd fmla="val 1580251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txBox="1"/>
          <p:nvPr/>
        </p:nvSpPr>
        <p:spPr>
          <a:xfrm>
            <a:off x="5550300" y="5934050"/>
            <a:ext cx="19851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Pop-up screen for failed STK push payments</a:t>
            </a:r>
            <a:endParaRPr sz="1000">
              <a:latin typeface="Nunito SemiBold"/>
              <a:ea typeface="Nunito SemiBold"/>
              <a:cs typeface="Nunito SemiBold"/>
              <a:sym typeface="Nunito SemiBold"/>
            </a:endParaRPr>
          </a:p>
        </p:txBody>
      </p:sp>
      <p:pic>
        <p:nvPicPr>
          <p:cNvPr id="291" name="Google Shape;291;p27"/>
          <p:cNvPicPr preferRelativeResize="0"/>
          <p:nvPr/>
        </p:nvPicPr>
        <p:blipFill rotWithShape="1">
          <a:blip r:embed="rId5">
            <a:alphaModFix/>
          </a:blip>
          <a:srcRect b="0" l="0" r="0" t="14052"/>
          <a:stretch/>
        </p:blipFill>
        <p:spPr>
          <a:xfrm>
            <a:off x="4388638" y="2581813"/>
            <a:ext cx="1098600" cy="1817450"/>
          </a:xfrm>
          <a:prstGeom prst="rect">
            <a:avLst/>
          </a:prstGeom>
          <a:noFill/>
          <a:ln>
            <a:noFill/>
          </a:ln>
        </p:spPr>
      </p:pic>
      <p:sp>
        <p:nvSpPr>
          <p:cNvPr id="292" name="Google Shape;292;p27"/>
          <p:cNvSpPr txBox="1"/>
          <p:nvPr/>
        </p:nvSpPr>
        <p:spPr>
          <a:xfrm>
            <a:off x="4586350" y="2731950"/>
            <a:ext cx="708600" cy="1420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00">
                <a:latin typeface="Nunito SemiBold"/>
                <a:ea typeface="Nunito SemiBold"/>
                <a:cs typeface="Nunito SemiBold"/>
                <a:sym typeface="Nunito SemiBold"/>
              </a:rPr>
              <a:t>Your payment to KOKOsoko has failed, we will contact you within the 1 hour to resolve. Need Help? Call 0782234587</a:t>
            </a:r>
            <a:endParaRPr sz="700">
              <a:latin typeface="Nunito SemiBold"/>
              <a:ea typeface="Nunito SemiBold"/>
              <a:cs typeface="Nunito SemiBold"/>
              <a:sym typeface="Nunito SemiBold"/>
            </a:endParaRPr>
          </a:p>
        </p:txBody>
      </p:sp>
      <p:sp>
        <p:nvSpPr>
          <p:cNvPr id="293" name="Google Shape;293;p27"/>
          <p:cNvSpPr/>
          <p:nvPr/>
        </p:nvSpPr>
        <p:spPr>
          <a:xfrm flipH="1" rot="-9027318">
            <a:off x="2301947" y="4866064"/>
            <a:ext cx="841407" cy="548262"/>
          </a:xfrm>
          <a:prstGeom prst="arc">
            <a:avLst>
              <a:gd fmla="val 16200000" name="adj1"/>
              <a:gd fmla="val 0"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txBox="1"/>
          <p:nvPr/>
        </p:nvSpPr>
        <p:spPr>
          <a:xfrm>
            <a:off x="4521175" y="4510150"/>
            <a:ext cx="806400" cy="16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Customer receives payment failure SMS with contact details</a:t>
            </a:r>
            <a:endParaRPr sz="1000">
              <a:latin typeface="Nunito SemiBold"/>
              <a:ea typeface="Nunito SemiBold"/>
              <a:cs typeface="Nunito SemiBold"/>
              <a:sym typeface="Nunito SemiBold"/>
            </a:endParaRPr>
          </a:p>
        </p:txBody>
      </p:sp>
      <p:sp>
        <p:nvSpPr>
          <p:cNvPr id="295" name="Google Shape;295;p27"/>
          <p:cNvSpPr/>
          <p:nvPr/>
        </p:nvSpPr>
        <p:spPr>
          <a:xfrm rot="5906260">
            <a:off x="3845877" y="3493215"/>
            <a:ext cx="529532" cy="753971"/>
          </a:xfrm>
          <a:prstGeom prst="arc">
            <a:avLst>
              <a:gd fmla="val 5270972" name="adj1"/>
              <a:gd fmla="val 11475585" name="adj2"/>
            </a:avLst>
          </a:prstGeom>
          <a:noFill/>
          <a:ln cap="flat" cmpd="sng" w="9525">
            <a:solidFill>
              <a:srgbClr val="44546A"/>
            </a:solidFill>
            <a:prstDash val="solid"/>
            <a:round/>
            <a:headEnd len="sm" w="sm" type="triangl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